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31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 id="298" r:id="rId46"/>
    <p:sldId id="299" r:id="rId47"/>
    <p:sldId id="300" r:id="rId48"/>
    <p:sldId id="301" r:id="rId49"/>
    <p:sldId id="302" r:id="rId50"/>
    <p:sldId id="303" r:id="rId51"/>
    <p:sldId id="312" r:id="rId52"/>
    <p:sldId id="305" r:id="rId53"/>
    <p:sldId id="306" r:id="rId54"/>
    <p:sldId id="307" r:id="rId55"/>
    <p:sldId id="308" r:id="rId56"/>
    <p:sldId id="309" r:id="rId57"/>
    <p:sldId id="310" r:id="rId58"/>
  </p:sldIdLst>
  <p:sldSz cx="12192000" cy="6858000"/>
  <p:notesSz cx="6858000" cy="12192000"/>
  <p:custDataLst>
    <p:tags r:id="rId62"/>
  </p:custDataLst>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2" Type="http://schemas.openxmlformats.org/officeDocument/2006/relationships/tags" Target="tags/tag1.xml"/><Relationship Id="rId61" Type="http://schemas.openxmlformats.org/officeDocument/2006/relationships/tableStyles" Target="tableStyles.xml"/><Relationship Id="rId60" Type="http://schemas.openxmlformats.org/officeDocument/2006/relationships/viewProps" Target="viewProps.xml"/><Relationship Id="rId6" Type="http://schemas.openxmlformats.org/officeDocument/2006/relationships/slide" Target="slides/slide3.xml"/><Relationship Id="rId59" Type="http://schemas.openxmlformats.org/officeDocument/2006/relationships/presProps" Target="presProps.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9" Type="http://schemas.openxmlformats.org/officeDocument/2006/relationships/slide" Target="../slides/slide13.xml"/><Relationship Id="rId8" Type="http://schemas.openxmlformats.org/officeDocument/2006/relationships/slide" Target="../slides/slide11.xml"/><Relationship Id="rId7" Type="http://schemas.openxmlformats.org/officeDocument/2006/relationships/slide" Target="../slides/slide10.xml"/><Relationship Id="rId6" Type="http://schemas.openxmlformats.org/officeDocument/2006/relationships/slide" Target="../slides/slide9.xml"/><Relationship Id="rId5" Type="http://schemas.openxmlformats.org/officeDocument/2006/relationships/slide" Target="../slides/slide7.xml"/><Relationship Id="rId4" Type="http://schemas.openxmlformats.org/officeDocument/2006/relationships/image" Target="../media/image7.png"/><Relationship Id="rId3" Type="http://schemas.openxmlformats.org/officeDocument/2006/relationships/slide" Target="../slides/slide5.xml"/><Relationship Id="rId23" Type="http://schemas.openxmlformats.org/officeDocument/2006/relationships/slide" Target="../slides/slide53.xml"/><Relationship Id="rId22" Type="http://schemas.openxmlformats.org/officeDocument/2006/relationships/slide" Target="../slides/slide46.xml"/><Relationship Id="rId21" Type="http://schemas.openxmlformats.org/officeDocument/2006/relationships/slide" Target="../slides/slide42.xml"/><Relationship Id="rId20" Type="http://schemas.openxmlformats.org/officeDocument/2006/relationships/slide" Target="../slides/slide39.xml"/><Relationship Id="rId2" Type="http://schemas.openxmlformats.org/officeDocument/2006/relationships/image" Target="../media/image4.png"/><Relationship Id="rId19" Type="http://schemas.openxmlformats.org/officeDocument/2006/relationships/slide" Target="../slides/slide35.xml"/><Relationship Id="rId18" Type="http://schemas.openxmlformats.org/officeDocument/2006/relationships/slide" Target="../slides/slide32.xml"/><Relationship Id="rId17" Type="http://schemas.openxmlformats.org/officeDocument/2006/relationships/slide" Target="../slides/slide29.xml"/><Relationship Id="rId16" Type="http://schemas.openxmlformats.org/officeDocument/2006/relationships/slide" Target="../slides/slide26.xml"/><Relationship Id="rId15" Type="http://schemas.openxmlformats.org/officeDocument/2006/relationships/slide" Target="../slides/slide24.xml"/><Relationship Id="rId14" Type="http://schemas.openxmlformats.org/officeDocument/2006/relationships/slide" Target="../slides/slide22.xml"/><Relationship Id="rId13" Type="http://schemas.openxmlformats.org/officeDocument/2006/relationships/slide" Target="../slides/slide20.xml"/><Relationship Id="rId12" Type="http://schemas.openxmlformats.org/officeDocument/2006/relationships/slide" Target="../slides/slide18.xml"/><Relationship Id="rId11" Type="http://schemas.openxmlformats.org/officeDocument/2006/relationships/slide" Target="../slides/slide17.xml"/><Relationship Id="rId10" Type="http://schemas.openxmlformats.org/officeDocument/2006/relationships/slide" Target="../slides/slide14.xm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4" Type="http://schemas.openxmlformats.org/officeDocument/2006/relationships/image" Target="../media/image6.png"/><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4" Type="http://schemas.openxmlformats.org/officeDocument/2006/relationships/image" Target="../media/image7.png"/><Relationship Id="rId3" Type="http://schemas.openxmlformats.org/officeDocument/2006/relationships/slide" Target="../slides/slide5.xml"/><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mc=目录配置1#75e22a3c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linknodeid=back_to_first_catalog" descr="preencoded.png">
            <a:hlinkClick r:id="rId3" action="ppaction://hlinksldjump"/>
          </p:cNvPr>
          <p:cNvPicPr>
            <a:picLocks noChangeAspect="1"/>
          </p:cNvPicPr>
          <p:nvPr/>
        </p:nvPicPr>
        <p:blipFill>
          <a:blip r:embed="rId4"/>
          <a:stretch>
            <a:fillRect/>
          </a:stretch>
        </p:blipFill>
        <p:spPr>
          <a:xfrm>
            <a:off x="9491472" y="73152"/>
            <a:ext cx="2286000" cy="484632"/>
          </a:xfrm>
          <a:prstGeom prst="rect">
            <a:avLst/>
          </a:prstGeom>
        </p:spPr>
      </p:pic>
      <p:sp>
        <p:nvSpPr>
          <p:cNvPr id="4" name="C_0#auto_editor_catalog_5?lid=c5fdd9e18&amp;cid=c5fdd9e18&amp;vtp=1">
            <a:hlinkClick r:id="rId5" action="ppaction://hlinksldjump"/>
          </p:cNvPr>
          <p:cNvSpPr/>
          <p:nvPr/>
        </p:nvSpPr>
        <p:spPr>
          <a:xfrm>
            <a:off x="978408" y="6519672"/>
            <a:ext cx="429768" cy="219456"/>
          </a:xfrm>
          <a:prstGeom prst="rect">
            <a:avLst/>
          </a:prstGeom>
          <a:solidFill>
            <a:srgbClr val="DAE3F3"/>
          </a:solidFill>
          <a:ln>
            <a:solidFill>
              <a:srgbClr val="5B9BD5"/>
            </a:solidFill>
          </a:ln>
        </p:spPr>
        <p:txBody>
          <a:bodyPr wrap="square" lIns="127000" tIns="127000" rIns="127000" bIns="127000" rtlCol="0" anchor="ctr"/>
          <a:lstStyle/>
          <a:p>
            <a:pPr marL="0" algn="ctr">
              <a:lnSpc>
                <a:spcPct val="100000"/>
              </a:lnSpc>
            </a:pPr>
            <a:r>
              <a:rPr lang="en-US" sz="1200" b="1" i="0" dirty="0">
                <a:solidFill>
                  <a:srgbClr val="0070C0"/>
                </a:solidFill>
                <a:latin typeface="Times New Roman" panose="02020603050405020304" pitchFamily="34" charset="0"/>
                <a:ea typeface="Calibri (正文)" pitchFamily="34" charset="-122"/>
                <a:cs typeface="Times New Roman" panose="02020603050405020304" pitchFamily="34" charset="-120"/>
              </a:rPr>
              <a:t>1</a:t>
            </a:r>
            <a:endParaRPr lang="en-US" sz="1200" dirty="0"/>
          </a:p>
        </p:txBody>
      </p:sp>
      <p:sp>
        <p:nvSpPr>
          <p:cNvPr id="5" name="C_0#auto_editor_catalog_5?lid=6a2b92753&amp;cid=6a2b92753&amp;vtp=1">
            <a:hlinkClick r:id="rId6" action="ppaction://hlinksldjump"/>
          </p:cNvPr>
          <p:cNvSpPr/>
          <p:nvPr/>
        </p:nvSpPr>
        <p:spPr>
          <a:xfrm>
            <a:off x="1517904" y="6519672"/>
            <a:ext cx="429768" cy="219456"/>
          </a:xfrm>
          <a:prstGeom prst="rect">
            <a:avLst/>
          </a:prstGeom>
          <a:solidFill>
            <a:srgbClr val="DAE3F3"/>
          </a:solidFill>
          <a:ln>
            <a:solidFill>
              <a:srgbClr val="5B9BD5"/>
            </a:solidFill>
          </a:ln>
        </p:spPr>
        <p:txBody>
          <a:bodyPr wrap="square" lIns="127000" tIns="127000" rIns="127000" bIns="127000" rtlCol="0" anchor="ctr"/>
          <a:lstStyle/>
          <a:p>
            <a:pPr marL="0" algn="ctr">
              <a:lnSpc>
                <a:spcPct val="100000"/>
              </a:lnSpc>
            </a:pPr>
            <a:r>
              <a:rPr lang="en-US" sz="1200" b="1" i="0" dirty="0">
                <a:solidFill>
                  <a:srgbClr val="0070C0"/>
                </a:solidFill>
                <a:latin typeface="Times New Roman" panose="02020603050405020304" pitchFamily="34" charset="0"/>
                <a:ea typeface="Calibri (正文)" pitchFamily="34" charset="-122"/>
                <a:cs typeface="Times New Roman" panose="02020603050405020304" pitchFamily="34" charset="-120"/>
              </a:rPr>
              <a:t>2</a:t>
            </a:r>
            <a:endParaRPr lang="en-US" sz="1200" dirty="0"/>
          </a:p>
        </p:txBody>
      </p:sp>
      <p:sp>
        <p:nvSpPr>
          <p:cNvPr id="6" name="C_0#auto_editor_catalog_5?lid=2180ee4be&amp;cid=2180ee4be&amp;vtp=1">
            <a:hlinkClick r:id="rId7" action="ppaction://hlinksldjump"/>
          </p:cNvPr>
          <p:cNvSpPr/>
          <p:nvPr/>
        </p:nvSpPr>
        <p:spPr>
          <a:xfrm>
            <a:off x="2057400" y="6519672"/>
            <a:ext cx="429768" cy="219456"/>
          </a:xfrm>
          <a:prstGeom prst="rect">
            <a:avLst/>
          </a:prstGeom>
          <a:solidFill>
            <a:srgbClr val="DAE3F3"/>
          </a:solidFill>
          <a:ln>
            <a:solidFill>
              <a:srgbClr val="5B9BD5"/>
            </a:solidFill>
          </a:ln>
        </p:spPr>
        <p:txBody>
          <a:bodyPr wrap="square" lIns="127000" tIns="127000" rIns="127000" bIns="127000" rtlCol="0" anchor="ctr"/>
          <a:lstStyle/>
          <a:p>
            <a:pPr marL="0" algn="ctr">
              <a:lnSpc>
                <a:spcPct val="100000"/>
              </a:lnSpc>
            </a:pPr>
            <a:r>
              <a:rPr lang="en-US" sz="1200" b="1" i="0" dirty="0">
                <a:solidFill>
                  <a:srgbClr val="0070C0"/>
                </a:solidFill>
                <a:latin typeface="Times New Roman" panose="02020603050405020304" pitchFamily="34" charset="0"/>
                <a:ea typeface="Calibri (正文)" pitchFamily="34" charset="-122"/>
                <a:cs typeface="Times New Roman" panose="02020603050405020304" pitchFamily="34" charset="-120"/>
              </a:rPr>
              <a:t>3</a:t>
            </a:r>
            <a:endParaRPr lang="en-US" sz="1200" dirty="0"/>
          </a:p>
        </p:txBody>
      </p:sp>
      <p:sp>
        <p:nvSpPr>
          <p:cNvPr id="7" name="C_0#auto_editor_catalog_5?lid=ed5a40740&amp;cid=ed5a40740&amp;vtp=1">
            <a:hlinkClick r:id="rId8" action="ppaction://hlinksldjump"/>
          </p:cNvPr>
          <p:cNvSpPr/>
          <p:nvPr/>
        </p:nvSpPr>
        <p:spPr>
          <a:xfrm>
            <a:off x="2596896" y="6519672"/>
            <a:ext cx="429768" cy="219456"/>
          </a:xfrm>
          <a:prstGeom prst="rect">
            <a:avLst/>
          </a:prstGeom>
          <a:solidFill>
            <a:srgbClr val="DAE3F3"/>
          </a:solidFill>
          <a:ln>
            <a:solidFill>
              <a:srgbClr val="5B9BD5"/>
            </a:solidFill>
          </a:ln>
        </p:spPr>
        <p:txBody>
          <a:bodyPr wrap="square" lIns="127000" tIns="127000" rIns="127000" bIns="127000" rtlCol="0" anchor="ctr"/>
          <a:lstStyle/>
          <a:p>
            <a:pPr marL="0" algn="ctr">
              <a:lnSpc>
                <a:spcPct val="100000"/>
              </a:lnSpc>
            </a:pPr>
            <a:r>
              <a:rPr lang="en-US" sz="1200" b="1" i="0" dirty="0">
                <a:solidFill>
                  <a:srgbClr val="0070C0"/>
                </a:solidFill>
                <a:latin typeface="Times New Roman" panose="02020603050405020304" pitchFamily="34" charset="0"/>
                <a:ea typeface="Calibri (正文)" pitchFamily="34" charset="-122"/>
                <a:cs typeface="Times New Roman" panose="02020603050405020304" pitchFamily="34" charset="-120"/>
              </a:rPr>
              <a:t>4</a:t>
            </a:r>
            <a:endParaRPr lang="en-US" sz="1200" dirty="0"/>
          </a:p>
        </p:txBody>
      </p:sp>
      <p:sp>
        <p:nvSpPr>
          <p:cNvPr id="8" name="C_0#auto_editor_catalog_5?lid=85ccab2b0&amp;cid=85ccab2b0&amp;vtp=1">
            <a:hlinkClick r:id="rId9" action="ppaction://hlinksldjump"/>
          </p:cNvPr>
          <p:cNvSpPr/>
          <p:nvPr/>
        </p:nvSpPr>
        <p:spPr>
          <a:xfrm>
            <a:off x="3136392" y="6519672"/>
            <a:ext cx="429768" cy="219456"/>
          </a:xfrm>
          <a:prstGeom prst="rect">
            <a:avLst/>
          </a:prstGeom>
          <a:solidFill>
            <a:srgbClr val="DAE3F3"/>
          </a:solidFill>
          <a:ln>
            <a:solidFill>
              <a:srgbClr val="5B9BD5"/>
            </a:solidFill>
          </a:ln>
        </p:spPr>
        <p:txBody>
          <a:bodyPr wrap="square" lIns="127000" tIns="127000" rIns="127000" bIns="127000" rtlCol="0" anchor="ctr"/>
          <a:lstStyle/>
          <a:p>
            <a:pPr marL="0" algn="ctr">
              <a:lnSpc>
                <a:spcPct val="100000"/>
              </a:lnSpc>
            </a:pPr>
            <a:r>
              <a:rPr lang="en-US" sz="1200" b="1" i="0" dirty="0">
                <a:solidFill>
                  <a:srgbClr val="0070C0"/>
                </a:solidFill>
                <a:latin typeface="Times New Roman" panose="02020603050405020304" pitchFamily="34" charset="0"/>
                <a:ea typeface="Calibri (正文)" pitchFamily="34" charset="-122"/>
                <a:cs typeface="Times New Roman" panose="02020603050405020304" pitchFamily="34" charset="-120"/>
              </a:rPr>
              <a:t>5</a:t>
            </a:r>
            <a:endParaRPr lang="en-US" sz="1200" dirty="0"/>
          </a:p>
        </p:txBody>
      </p:sp>
      <p:sp>
        <p:nvSpPr>
          <p:cNvPr id="9" name="C_0#auto_editor_catalog_5?lid=eeb5e1541&amp;cid=eeb5e1541&amp;vtp=1">
            <a:hlinkClick r:id="rId10" action="ppaction://hlinksldjump"/>
          </p:cNvPr>
          <p:cNvSpPr/>
          <p:nvPr/>
        </p:nvSpPr>
        <p:spPr>
          <a:xfrm>
            <a:off x="3675888" y="6519672"/>
            <a:ext cx="429768" cy="219456"/>
          </a:xfrm>
          <a:prstGeom prst="rect">
            <a:avLst/>
          </a:prstGeom>
          <a:solidFill>
            <a:srgbClr val="DAE3F3"/>
          </a:solidFill>
          <a:ln>
            <a:solidFill>
              <a:srgbClr val="5B9BD5"/>
            </a:solidFill>
          </a:ln>
        </p:spPr>
        <p:txBody>
          <a:bodyPr wrap="square" lIns="127000" tIns="127000" rIns="127000" bIns="127000" rtlCol="0" anchor="ctr"/>
          <a:lstStyle/>
          <a:p>
            <a:pPr marL="0" algn="ctr">
              <a:lnSpc>
                <a:spcPct val="100000"/>
              </a:lnSpc>
            </a:pPr>
            <a:r>
              <a:rPr lang="en-US" sz="1200" b="1" i="0" dirty="0">
                <a:solidFill>
                  <a:srgbClr val="0070C0"/>
                </a:solidFill>
                <a:latin typeface="Times New Roman" panose="02020603050405020304" pitchFamily="34" charset="0"/>
                <a:ea typeface="Calibri (正文)" pitchFamily="34" charset="-122"/>
                <a:cs typeface="Times New Roman" panose="02020603050405020304" pitchFamily="34" charset="-120"/>
              </a:rPr>
              <a:t>6</a:t>
            </a:r>
            <a:endParaRPr lang="en-US" sz="1200" dirty="0"/>
          </a:p>
        </p:txBody>
      </p:sp>
      <p:sp>
        <p:nvSpPr>
          <p:cNvPr id="10" name="C_0#auto_editor_catalog_5?lid=e80ccc452&amp;cid=e80ccc452&amp;vtp=1">
            <a:hlinkClick r:id="rId11" action="ppaction://hlinksldjump"/>
          </p:cNvPr>
          <p:cNvSpPr/>
          <p:nvPr/>
        </p:nvSpPr>
        <p:spPr>
          <a:xfrm>
            <a:off x="4215384" y="6519672"/>
            <a:ext cx="429768" cy="219456"/>
          </a:xfrm>
          <a:prstGeom prst="rect">
            <a:avLst/>
          </a:prstGeom>
          <a:solidFill>
            <a:srgbClr val="DAE3F3"/>
          </a:solidFill>
          <a:ln>
            <a:solidFill>
              <a:srgbClr val="5B9BD5"/>
            </a:solidFill>
          </a:ln>
        </p:spPr>
        <p:txBody>
          <a:bodyPr wrap="square" lIns="127000" tIns="127000" rIns="127000" bIns="127000" rtlCol="0" anchor="ctr"/>
          <a:lstStyle/>
          <a:p>
            <a:pPr marL="0" algn="ctr">
              <a:lnSpc>
                <a:spcPct val="100000"/>
              </a:lnSpc>
            </a:pPr>
            <a:r>
              <a:rPr lang="en-US" sz="1200" b="1" i="0" dirty="0">
                <a:solidFill>
                  <a:srgbClr val="0070C0"/>
                </a:solidFill>
                <a:latin typeface="Times New Roman" panose="02020603050405020304" pitchFamily="34" charset="0"/>
                <a:ea typeface="Calibri (正文)" pitchFamily="34" charset="-122"/>
                <a:cs typeface="Times New Roman" panose="02020603050405020304" pitchFamily="34" charset="-120"/>
              </a:rPr>
              <a:t>7</a:t>
            </a:r>
            <a:endParaRPr lang="en-US" sz="1200" dirty="0"/>
          </a:p>
        </p:txBody>
      </p:sp>
      <p:sp>
        <p:nvSpPr>
          <p:cNvPr id="11" name="C_0#auto_editor_catalog_5?lid=52347734f&amp;cid=52347734f&amp;vtp=1">
            <a:hlinkClick r:id="rId12" action="ppaction://hlinksldjump"/>
          </p:cNvPr>
          <p:cNvSpPr/>
          <p:nvPr/>
        </p:nvSpPr>
        <p:spPr>
          <a:xfrm>
            <a:off x="4754880" y="6519672"/>
            <a:ext cx="429768" cy="219456"/>
          </a:xfrm>
          <a:prstGeom prst="rect">
            <a:avLst/>
          </a:prstGeom>
          <a:solidFill>
            <a:srgbClr val="DAE3F3"/>
          </a:solidFill>
          <a:ln>
            <a:solidFill>
              <a:srgbClr val="5B9BD5"/>
            </a:solidFill>
          </a:ln>
        </p:spPr>
        <p:txBody>
          <a:bodyPr wrap="square" lIns="127000" tIns="127000" rIns="127000" bIns="127000" rtlCol="0" anchor="ctr"/>
          <a:lstStyle/>
          <a:p>
            <a:pPr marL="0" algn="ctr">
              <a:lnSpc>
                <a:spcPct val="100000"/>
              </a:lnSpc>
            </a:pPr>
            <a:r>
              <a:rPr lang="en-US" sz="1200" b="1" i="0" dirty="0">
                <a:solidFill>
                  <a:srgbClr val="0070C0"/>
                </a:solidFill>
                <a:latin typeface="Times New Roman" panose="02020603050405020304" pitchFamily="34" charset="0"/>
                <a:ea typeface="Calibri (正文)" pitchFamily="34" charset="-122"/>
                <a:cs typeface="Times New Roman" panose="02020603050405020304" pitchFamily="34" charset="-120"/>
              </a:rPr>
              <a:t>8</a:t>
            </a:r>
            <a:endParaRPr lang="en-US" sz="1200" dirty="0"/>
          </a:p>
        </p:txBody>
      </p:sp>
      <p:sp>
        <p:nvSpPr>
          <p:cNvPr id="12" name="C_0#auto_editor_catalog_5?lid=33dede253&amp;cid=33dede253&amp;vtp=1">
            <a:hlinkClick r:id="rId13" action="ppaction://hlinksldjump"/>
          </p:cNvPr>
          <p:cNvSpPr/>
          <p:nvPr/>
        </p:nvSpPr>
        <p:spPr>
          <a:xfrm>
            <a:off x="5294376" y="6519672"/>
            <a:ext cx="429768" cy="219456"/>
          </a:xfrm>
          <a:prstGeom prst="rect">
            <a:avLst/>
          </a:prstGeom>
          <a:solidFill>
            <a:srgbClr val="DAE3F3"/>
          </a:solidFill>
          <a:ln>
            <a:solidFill>
              <a:srgbClr val="5B9BD5"/>
            </a:solidFill>
          </a:ln>
        </p:spPr>
        <p:txBody>
          <a:bodyPr wrap="square" lIns="127000" tIns="127000" rIns="127000" bIns="127000" rtlCol="0" anchor="ctr"/>
          <a:lstStyle/>
          <a:p>
            <a:pPr marL="0" algn="ctr">
              <a:lnSpc>
                <a:spcPct val="100000"/>
              </a:lnSpc>
            </a:pPr>
            <a:r>
              <a:rPr lang="en-US" sz="1200" b="1" i="0" dirty="0">
                <a:solidFill>
                  <a:srgbClr val="0070C0"/>
                </a:solidFill>
                <a:latin typeface="Times New Roman" panose="02020603050405020304" pitchFamily="34" charset="0"/>
                <a:ea typeface="Calibri (正文)" pitchFamily="34" charset="-122"/>
                <a:cs typeface="Times New Roman" panose="02020603050405020304" pitchFamily="34" charset="-120"/>
              </a:rPr>
              <a:t>9</a:t>
            </a:r>
            <a:endParaRPr lang="en-US" sz="1200" dirty="0"/>
          </a:p>
        </p:txBody>
      </p:sp>
      <p:sp>
        <p:nvSpPr>
          <p:cNvPr id="13" name="C_0#auto_editor_catalog_5?lid=1601349dd&amp;cid=1601349dd&amp;vtp=1">
            <a:hlinkClick r:id="rId14" action="ppaction://hlinksldjump"/>
          </p:cNvPr>
          <p:cNvSpPr/>
          <p:nvPr/>
        </p:nvSpPr>
        <p:spPr>
          <a:xfrm>
            <a:off x="5833872" y="6519672"/>
            <a:ext cx="429768" cy="219456"/>
          </a:xfrm>
          <a:prstGeom prst="rect">
            <a:avLst/>
          </a:prstGeom>
          <a:solidFill>
            <a:srgbClr val="DAE3F3"/>
          </a:solidFill>
          <a:ln>
            <a:solidFill>
              <a:srgbClr val="5B9BD5"/>
            </a:solidFill>
          </a:ln>
        </p:spPr>
        <p:txBody>
          <a:bodyPr wrap="square" lIns="127000" tIns="127000" rIns="127000" bIns="127000" rtlCol="0" anchor="ctr"/>
          <a:lstStyle/>
          <a:p>
            <a:pPr marL="0" algn="ctr">
              <a:lnSpc>
                <a:spcPct val="100000"/>
              </a:lnSpc>
            </a:pPr>
            <a:r>
              <a:rPr lang="en-US" sz="1200" b="1" i="0" dirty="0">
                <a:solidFill>
                  <a:srgbClr val="0070C0"/>
                </a:solidFill>
                <a:latin typeface="Times New Roman" panose="02020603050405020304" pitchFamily="34" charset="0"/>
                <a:ea typeface="Calibri (正文)" pitchFamily="34" charset="-122"/>
                <a:cs typeface="Times New Roman" panose="02020603050405020304" pitchFamily="34" charset="-120"/>
              </a:rPr>
              <a:t>10</a:t>
            </a:r>
            <a:endParaRPr lang="en-US" sz="1200" dirty="0"/>
          </a:p>
        </p:txBody>
      </p:sp>
      <p:sp>
        <p:nvSpPr>
          <p:cNvPr id="14" name="C_0#auto_editor_catalog_5?lid=389054cea&amp;cid=389054cea&amp;vtp=1">
            <a:hlinkClick r:id="rId15" action="ppaction://hlinksldjump"/>
          </p:cNvPr>
          <p:cNvSpPr/>
          <p:nvPr/>
        </p:nvSpPr>
        <p:spPr>
          <a:xfrm>
            <a:off x="6373368" y="6519672"/>
            <a:ext cx="429768" cy="219456"/>
          </a:xfrm>
          <a:prstGeom prst="rect">
            <a:avLst/>
          </a:prstGeom>
          <a:solidFill>
            <a:srgbClr val="DAE3F3"/>
          </a:solidFill>
          <a:ln>
            <a:solidFill>
              <a:srgbClr val="5B9BD5"/>
            </a:solidFill>
          </a:ln>
        </p:spPr>
        <p:txBody>
          <a:bodyPr wrap="square" lIns="127000" tIns="127000" rIns="127000" bIns="127000" rtlCol="0" anchor="ctr"/>
          <a:lstStyle/>
          <a:p>
            <a:pPr marL="0" algn="ctr">
              <a:lnSpc>
                <a:spcPct val="100000"/>
              </a:lnSpc>
            </a:pPr>
            <a:r>
              <a:rPr lang="en-US" sz="1200" b="1" i="0" dirty="0">
                <a:solidFill>
                  <a:srgbClr val="0070C0"/>
                </a:solidFill>
                <a:latin typeface="Times New Roman" panose="02020603050405020304" pitchFamily="34" charset="0"/>
                <a:ea typeface="Calibri (正文)" pitchFamily="34" charset="-122"/>
                <a:cs typeface="Times New Roman" panose="02020603050405020304" pitchFamily="34" charset="-120"/>
              </a:rPr>
              <a:t>11</a:t>
            </a:r>
            <a:endParaRPr lang="en-US" sz="1200" dirty="0"/>
          </a:p>
        </p:txBody>
      </p:sp>
      <p:sp>
        <p:nvSpPr>
          <p:cNvPr id="15" name="C_0#auto_editor_catalog_5?lid=bae7d40e3&amp;cid=bae7d40e3&amp;vtp=1">
            <a:hlinkClick r:id="rId16" action="ppaction://hlinksldjump"/>
          </p:cNvPr>
          <p:cNvSpPr/>
          <p:nvPr/>
        </p:nvSpPr>
        <p:spPr>
          <a:xfrm>
            <a:off x="6912864" y="6519672"/>
            <a:ext cx="429768" cy="219456"/>
          </a:xfrm>
          <a:prstGeom prst="rect">
            <a:avLst/>
          </a:prstGeom>
          <a:solidFill>
            <a:srgbClr val="DAE3F3"/>
          </a:solidFill>
          <a:ln>
            <a:solidFill>
              <a:srgbClr val="5B9BD5"/>
            </a:solidFill>
          </a:ln>
        </p:spPr>
        <p:txBody>
          <a:bodyPr wrap="square" lIns="127000" tIns="127000" rIns="127000" bIns="127000" rtlCol="0" anchor="ctr"/>
          <a:lstStyle/>
          <a:p>
            <a:pPr marL="0" algn="ctr">
              <a:lnSpc>
                <a:spcPct val="100000"/>
              </a:lnSpc>
            </a:pPr>
            <a:r>
              <a:rPr lang="en-US" sz="1200" b="1" i="0" dirty="0">
                <a:solidFill>
                  <a:srgbClr val="0070C0"/>
                </a:solidFill>
                <a:latin typeface="Times New Roman" panose="02020603050405020304" pitchFamily="34" charset="0"/>
                <a:ea typeface="Calibri (正文)" pitchFamily="34" charset="-122"/>
                <a:cs typeface="Times New Roman" panose="02020603050405020304" pitchFamily="34" charset="-120"/>
              </a:rPr>
              <a:t>12</a:t>
            </a:r>
            <a:endParaRPr lang="en-US" sz="1200" dirty="0"/>
          </a:p>
        </p:txBody>
      </p:sp>
      <p:sp>
        <p:nvSpPr>
          <p:cNvPr id="16" name="C_0#auto_editor_catalog_5?lid=abf9da242&amp;cid=abf9da242&amp;vtp=1">
            <a:hlinkClick r:id="rId17" action="ppaction://hlinksldjump"/>
          </p:cNvPr>
          <p:cNvSpPr/>
          <p:nvPr/>
        </p:nvSpPr>
        <p:spPr>
          <a:xfrm>
            <a:off x="7452360" y="6519672"/>
            <a:ext cx="429768" cy="219456"/>
          </a:xfrm>
          <a:prstGeom prst="rect">
            <a:avLst/>
          </a:prstGeom>
          <a:solidFill>
            <a:srgbClr val="DAE3F3"/>
          </a:solidFill>
          <a:ln>
            <a:solidFill>
              <a:srgbClr val="5B9BD5"/>
            </a:solidFill>
          </a:ln>
        </p:spPr>
        <p:txBody>
          <a:bodyPr wrap="square" lIns="127000" tIns="127000" rIns="127000" bIns="127000" rtlCol="0" anchor="ctr"/>
          <a:lstStyle/>
          <a:p>
            <a:pPr marL="0" algn="ctr">
              <a:lnSpc>
                <a:spcPct val="100000"/>
              </a:lnSpc>
            </a:pPr>
            <a:r>
              <a:rPr lang="en-US" sz="1200" b="1" i="0" dirty="0">
                <a:solidFill>
                  <a:srgbClr val="0070C0"/>
                </a:solidFill>
                <a:latin typeface="Times New Roman" panose="02020603050405020304" pitchFamily="34" charset="0"/>
                <a:ea typeface="Calibri (正文)" pitchFamily="34" charset="-122"/>
                <a:cs typeface="Times New Roman" panose="02020603050405020304" pitchFamily="34" charset="-120"/>
              </a:rPr>
              <a:t>13</a:t>
            </a:r>
            <a:endParaRPr lang="en-US" sz="1200" dirty="0"/>
          </a:p>
        </p:txBody>
      </p:sp>
      <p:sp>
        <p:nvSpPr>
          <p:cNvPr id="17" name="C_0#auto_editor_catalog_5?lid=f3191b1b6&amp;cid=f3191b1b6&amp;vtp=1">
            <a:hlinkClick r:id="rId18" action="ppaction://hlinksldjump"/>
          </p:cNvPr>
          <p:cNvSpPr/>
          <p:nvPr/>
        </p:nvSpPr>
        <p:spPr>
          <a:xfrm>
            <a:off x="7991856" y="6519672"/>
            <a:ext cx="429768" cy="219456"/>
          </a:xfrm>
          <a:prstGeom prst="rect">
            <a:avLst/>
          </a:prstGeom>
          <a:solidFill>
            <a:srgbClr val="DAE3F3"/>
          </a:solidFill>
          <a:ln>
            <a:solidFill>
              <a:srgbClr val="5B9BD5"/>
            </a:solidFill>
          </a:ln>
        </p:spPr>
        <p:txBody>
          <a:bodyPr wrap="square" lIns="127000" tIns="127000" rIns="127000" bIns="127000" rtlCol="0" anchor="ctr"/>
          <a:lstStyle/>
          <a:p>
            <a:pPr marL="0" algn="ctr">
              <a:lnSpc>
                <a:spcPct val="100000"/>
              </a:lnSpc>
            </a:pPr>
            <a:r>
              <a:rPr lang="en-US" sz="1200" b="1" i="0" dirty="0">
                <a:solidFill>
                  <a:srgbClr val="0070C0"/>
                </a:solidFill>
                <a:latin typeface="Times New Roman" panose="02020603050405020304" pitchFamily="34" charset="0"/>
                <a:ea typeface="Calibri (正文)" pitchFamily="34" charset="-122"/>
                <a:cs typeface="Times New Roman" panose="02020603050405020304" pitchFamily="34" charset="-120"/>
              </a:rPr>
              <a:t>14</a:t>
            </a:r>
            <a:endParaRPr lang="en-US" sz="1200" dirty="0"/>
          </a:p>
        </p:txBody>
      </p:sp>
      <p:sp>
        <p:nvSpPr>
          <p:cNvPr id="18" name="C_0#auto_editor_catalog_5?lid=1c761f281&amp;cid=1c761f281&amp;vtp=1">
            <a:hlinkClick r:id="rId19" action="ppaction://hlinksldjump"/>
          </p:cNvPr>
          <p:cNvSpPr/>
          <p:nvPr/>
        </p:nvSpPr>
        <p:spPr>
          <a:xfrm>
            <a:off x="8531352" y="6519672"/>
            <a:ext cx="429768" cy="219456"/>
          </a:xfrm>
          <a:prstGeom prst="rect">
            <a:avLst/>
          </a:prstGeom>
          <a:solidFill>
            <a:srgbClr val="DAE3F3"/>
          </a:solidFill>
          <a:ln>
            <a:solidFill>
              <a:srgbClr val="5B9BD5"/>
            </a:solidFill>
          </a:ln>
        </p:spPr>
        <p:txBody>
          <a:bodyPr wrap="square" lIns="127000" tIns="127000" rIns="127000" bIns="127000" rtlCol="0" anchor="ctr"/>
          <a:lstStyle/>
          <a:p>
            <a:pPr marL="0" algn="ctr">
              <a:lnSpc>
                <a:spcPct val="100000"/>
              </a:lnSpc>
            </a:pPr>
            <a:r>
              <a:rPr lang="en-US" sz="1200" b="1" i="0" dirty="0">
                <a:solidFill>
                  <a:srgbClr val="0070C0"/>
                </a:solidFill>
                <a:latin typeface="Times New Roman" panose="02020603050405020304" pitchFamily="34" charset="0"/>
                <a:ea typeface="Calibri (正文)" pitchFamily="34" charset="-122"/>
                <a:cs typeface="Times New Roman" panose="02020603050405020304" pitchFamily="34" charset="-120"/>
              </a:rPr>
              <a:t>15</a:t>
            </a:r>
            <a:endParaRPr lang="en-US" sz="1200" dirty="0"/>
          </a:p>
        </p:txBody>
      </p:sp>
      <p:sp>
        <p:nvSpPr>
          <p:cNvPr id="19" name="C_0#auto_editor_catalog_5?lid=255b270f3&amp;cid=255b270f3&amp;vtp=1">
            <a:hlinkClick r:id="rId20" action="ppaction://hlinksldjump"/>
          </p:cNvPr>
          <p:cNvSpPr/>
          <p:nvPr/>
        </p:nvSpPr>
        <p:spPr>
          <a:xfrm>
            <a:off x="9070848" y="6519672"/>
            <a:ext cx="429768" cy="219456"/>
          </a:xfrm>
          <a:prstGeom prst="rect">
            <a:avLst/>
          </a:prstGeom>
          <a:solidFill>
            <a:srgbClr val="DAE3F3"/>
          </a:solidFill>
          <a:ln>
            <a:solidFill>
              <a:srgbClr val="5B9BD5"/>
            </a:solidFill>
          </a:ln>
        </p:spPr>
        <p:txBody>
          <a:bodyPr wrap="square" lIns="127000" tIns="127000" rIns="127000" bIns="127000" rtlCol="0" anchor="ctr"/>
          <a:lstStyle/>
          <a:p>
            <a:pPr marL="0" algn="ctr">
              <a:lnSpc>
                <a:spcPct val="100000"/>
              </a:lnSpc>
            </a:pPr>
            <a:r>
              <a:rPr lang="en-US" sz="1200" b="1" i="0" dirty="0">
                <a:solidFill>
                  <a:srgbClr val="0070C0"/>
                </a:solidFill>
                <a:latin typeface="Times New Roman" panose="02020603050405020304" pitchFamily="34" charset="0"/>
                <a:ea typeface="Calibri (正文)" pitchFamily="34" charset="-122"/>
                <a:cs typeface="Times New Roman" panose="02020603050405020304" pitchFamily="34" charset="-120"/>
              </a:rPr>
              <a:t>16</a:t>
            </a:r>
            <a:endParaRPr lang="en-US" sz="1200" dirty="0"/>
          </a:p>
        </p:txBody>
      </p:sp>
      <p:sp>
        <p:nvSpPr>
          <p:cNvPr id="20" name="C_0#auto_editor_catalog_5?lid=d5635f4f6&amp;cid=d5635f4f6&amp;vtp=1">
            <a:hlinkClick r:id="rId21" action="ppaction://hlinksldjump"/>
          </p:cNvPr>
          <p:cNvSpPr/>
          <p:nvPr/>
        </p:nvSpPr>
        <p:spPr>
          <a:xfrm>
            <a:off x="9610344" y="6519672"/>
            <a:ext cx="429768" cy="219456"/>
          </a:xfrm>
          <a:prstGeom prst="rect">
            <a:avLst/>
          </a:prstGeom>
          <a:solidFill>
            <a:srgbClr val="DAE3F3"/>
          </a:solidFill>
          <a:ln>
            <a:solidFill>
              <a:srgbClr val="5B9BD5"/>
            </a:solidFill>
          </a:ln>
        </p:spPr>
        <p:txBody>
          <a:bodyPr wrap="square" lIns="127000" tIns="127000" rIns="127000" bIns="127000" rtlCol="0" anchor="ctr"/>
          <a:lstStyle/>
          <a:p>
            <a:pPr marL="0" algn="ctr">
              <a:lnSpc>
                <a:spcPct val="100000"/>
              </a:lnSpc>
            </a:pPr>
            <a:r>
              <a:rPr lang="en-US" sz="1200" b="1" i="0" dirty="0">
                <a:solidFill>
                  <a:srgbClr val="0070C0"/>
                </a:solidFill>
                <a:latin typeface="Times New Roman" panose="02020603050405020304" pitchFamily="34" charset="0"/>
                <a:ea typeface="Calibri (正文)" pitchFamily="34" charset="-122"/>
                <a:cs typeface="Times New Roman" panose="02020603050405020304" pitchFamily="34" charset="-120"/>
              </a:rPr>
              <a:t>17</a:t>
            </a:r>
            <a:endParaRPr lang="en-US" sz="1200" dirty="0"/>
          </a:p>
        </p:txBody>
      </p:sp>
      <p:sp>
        <p:nvSpPr>
          <p:cNvPr id="21" name="C_0#auto_editor_catalog_5?lid=4d1e64109&amp;cid=4d1e64109&amp;vtp=1">
            <a:hlinkClick r:id="rId22" action="ppaction://hlinksldjump"/>
          </p:cNvPr>
          <p:cNvSpPr/>
          <p:nvPr/>
        </p:nvSpPr>
        <p:spPr>
          <a:xfrm>
            <a:off x="10149840" y="6519672"/>
            <a:ext cx="429768" cy="219456"/>
          </a:xfrm>
          <a:prstGeom prst="rect">
            <a:avLst/>
          </a:prstGeom>
          <a:solidFill>
            <a:srgbClr val="DAE3F3"/>
          </a:solidFill>
          <a:ln>
            <a:solidFill>
              <a:srgbClr val="5B9BD5"/>
            </a:solidFill>
          </a:ln>
        </p:spPr>
        <p:txBody>
          <a:bodyPr wrap="square" lIns="127000" tIns="127000" rIns="127000" bIns="127000" rtlCol="0" anchor="ctr"/>
          <a:lstStyle/>
          <a:p>
            <a:pPr marL="0" algn="ctr">
              <a:lnSpc>
                <a:spcPct val="100000"/>
              </a:lnSpc>
            </a:pPr>
            <a:r>
              <a:rPr lang="en-US" sz="1200" b="1" i="0" dirty="0">
                <a:solidFill>
                  <a:srgbClr val="0070C0"/>
                </a:solidFill>
                <a:latin typeface="Times New Roman" panose="02020603050405020304" pitchFamily="34" charset="0"/>
                <a:ea typeface="Calibri (正文)" pitchFamily="34" charset="-122"/>
                <a:cs typeface="Times New Roman" panose="02020603050405020304" pitchFamily="34" charset="-120"/>
              </a:rPr>
              <a:t>18</a:t>
            </a:r>
            <a:endParaRPr lang="en-US" sz="1200" dirty="0"/>
          </a:p>
        </p:txBody>
      </p:sp>
      <p:sp>
        <p:nvSpPr>
          <p:cNvPr id="22" name="C_0#auto_editor_catalog_5?lid=478d3036c&amp;cid=478d3036c&amp;vtp=1">
            <a:hlinkClick r:id="rId23" action="ppaction://hlinksldjump"/>
          </p:cNvPr>
          <p:cNvSpPr/>
          <p:nvPr/>
        </p:nvSpPr>
        <p:spPr>
          <a:xfrm>
            <a:off x="10689336" y="6519672"/>
            <a:ext cx="429768" cy="219456"/>
          </a:xfrm>
          <a:prstGeom prst="rect">
            <a:avLst/>
          </a:prstGeom>
          <a:solidFill>
            <a:srgbClr val="DAE3F3"/>
          </a:solidFill>
          <a:ln>
            <a:solidFill>
              <a:srgbClr val="5B9BD5"/>
            </a:solidFill>
          </a:ln>
        </p:spPr>
        <p:txBody>
          <a:bodyPr wrap="square" lIns="127000" tIns="127000" rIns="127000" bIns="127000" rtlCol="0" anchor="ctr"/>
          <a:lstStyle/>
          <a:p>
            <a:pPr marL="0" algn="ctr">
              <a:lnSpc>
                <a:spcPct val="100000"/>
              </a:lnSpc>
            </a:pPr>
            <a:r>
              <a:rPr lang="en-US" sz="1200" b="1" i="0" dirty="0">
                <a:solidFill>
                  <a:srgbClr val="0070C0"/>
                </a:solidFill>
                <a:latin typeface="Times New Roman" panose="02020603050405020304" pitchFamily="34" charset="0"/>
                <a:ea typeface="Calibri (正文)" pitchFamily="34" charset="-122"/>
                <a:cs typeface="Times New Roman" panose="02020603050405020304" pitchFamily="34" charset="-120"/>
              </a:rPr>
              <a:t>19</a:t>
            </a:r>
            <a:endParaRPr lang="en-US" sz="12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chemistry#pid=670507b101965439e4910118#tid=670e168dabf4fc000908cc6d#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9308592" y="5157216"/>
            <a:ext cx="2386584" cy="649224"/>
          </a:xfrm>
          <a:prstGeom prst="rect">
            <a:avLst/>
          </a:prstGeom>
          <a:noFill/>
        </p:spPr>
        <p:txBody>
          <a:bodyPr wrap="square" lIns="0" tIns="0" rIns="0" bIns="0" rtlCol="0" anchor="ctr"/>
          <a:lstStyle/>
          <a:p>
            <a:pPr algn="ctr"/>
            <a:r>
              <a:rPr lang="en-US" sz="3200" b="1" i="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化  学</a:t>
            </a:r>
            <a:endParaRPr lang="en-US" sz="3200" dirty="0"/>
          </a:p>
        </p:txBody>
      </p:sp>
      <p:sp>
        <p:nvSpPr>
          <p:cNvPr id="4" name="MasterShapeName"/>
          <p:cNvSpPr/>
          <p:nvPr/>
        </p:nvSpPr>
        <p:spPr>
          <a:xfrm>
            <a:off x="8942832" y="5806440"/>
            <a:ext cx="3118104" cy="411480"/>
          </a:xfrm>
          <a:prstGeom prst="rect">
            <a:avLst/>
          </a:prstGeom>
          <a:noFill/>
        </p:spPr>
        <p:txBody>
          <a:bodyPr wrap="square" lIns="0" tIns="0" rIns="0" bIns="0" rtlCol="0" anchor="ctr"/>
          <a:lstStyle/>
          <a:p>
            <a:pPr algn="ctr">
              <a:lnSpc>
                <a:spcPct val="100000"/>
              </a:lnSpc>
            </a:pPr>
            <a:r>
              <a:rPr lang="en-US"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九年级下册 人教版</a:t>
            </a:r>
            <a:endParaRPr lang="en-US" sz="20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over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ver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1234440" y="1508760"/>
            <a:ext cx="9555480" cy="1289304"/>
          </a:xfrm>
          <a:prstGeom prst="rect">
            <a:avLst/>
          </a:prstGeom>
        </p:spPr>
      </p:pic>
      <p:pic>
        <p:nvPicPr>
          <p:cNvPr id="4" name="MasterShapeName" descr="preencoded.png"/>
          <p:cNvPicPr>
            <a:picLocks noChangeAspect="1"/>
          </p:cNvPicPr>
          <p:nvPr/>
        </p:nvPicPr>
        <p:blipFill>
          <a:blip r:embed="rId4"/>
          <a:stretch>
            <a:fillRect/>
          </a:stretch>
        </p:blipFill>
        <p:spPr>
          <a:xfrm>
            <a:off x="3026664" y="1673352"/>
            <a:ext cx="7534656" cy="950976"/>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4663440" y="1042416"/>
            <a:ext cx="2862072" cy="950976"/>
          </a:xfrm>
          <a:prstGeom prst="rect">
            <a:avLst/>
          </a:prstGeom>
          <a:noFill/>
        </p:spPr>
        <p:txBody>
          <a:bodyPr wrap="square" lIns="0" tIns="0" rIns="0" bIns="0" rtlCol="0" anchor="ctr"/>
          <a:lstStyle/>
          <a:p>
            <a:pPr algn="ctr">
              <a:lnSpc>
                <a:spcPct val="100000"/>
              </a:lnSpc>
            </a:pPr>
            <a:r>
              <a:rPr lang="en-US" sz="6000" b="1" i="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0"/>
              </a:rPr>
              <a:t>目  录</a:t>
            </a:r>
            <a:endParaRPr lang="en-US" sz="6000" dirty="0"/>
          </a:p>
        </p:txBody>
      </p:sp>
      <p:sp>
        <p:nvSpPr>
          <p:cNvPr id="4" name="MasterShapeName"/>
          <p:cNvSpPr/>
          <p:nvPr/>
        </p:nvSpPr>
        <p:spPr>
          <a:xfrm>
            <a:off x="4059936" y="6044184"/>
            <a:ext cx="4059936" cy="274320"/>
          </a:xfrm>
          <a:prstGeom prst="rect">
            <a:avLst/>
          </a:prstGeom>
          <a:noFill/>
        </p:spPr>
        <p:txBody>
          <a:bodyPr wrap="square" lIns="0" tIns="0" rIns="0" bIns="0" rtlCol="0" anchor="ctr"/>
          <a:lstStyle/>
          <a:p>
            <a:pPr algn="ctr"/>
            <a:r>
              <a:rPr lang="en-US" sz="1200" b="1" i="0" dirty="0">
                <a:solidFill>
                  <a:srgbClr val="FF0000"/>
                </a:solidFill>
                <a:latin typeface="楷体" panose="02010609060101010101" pitchFamily="34" charset="-122"/>
                <a:ea typeface="楷体" panose="02010609060101010101" pitchFamily="34" charset="-122"/>
                <a:cs typeface="楷体" panose="02010609060101010101" pitchFamily="34" charset="-120"/>
              </a:rPr>
              <a:t>鼠标轻轻一点，内容立即呈现</a:t>
            </a:r>
            <a:endParaRPr lang="en-US" sz="12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linknodeid=back_to_first_catalog" descr="preencoded.png">
            <a:hlinkClick r:id="rId3" action="ppaction://hlinksldjump"/>
          </p:cNvPr>
          <p:cNvPicPr>
            <a:picLocks noChangeAspect="1"/>
          </p:cNvPicPr>
          <p:nvPr/>
        </p:nvPicPr>
        <p:blipFill>
          <a:blip r:embed="rId4"/>
          <a:stretch>
            <a:fillRect/>
          </a:stretch>
        </p:blipFill>
        <p:spPr>
          <a:xfrm>
            <a:off x="9491472" y="73152"/>
            <a:ext cx="2286000" cy="484632"/>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1" Type="http://schemas.openxmlformats.org/officeDocument/2006/relationships/theme" Target="../theme/theme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5" Type="http://schemas.openxmlformats.org/officeDocument/2006/relationships/notesSlide" Target="../notesSlides/notesSlide12.xml"/><Relationship Id="rId4" Type="http://schemas.openxmlformats.org/officeDocument/2006/relationships/slideLayout" Target="../slideLayouts/slideLayout10.xml"/><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image" Target="../media/image16.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0.xml"/><Relationship Id="rId1" Type="http://schemas.openxmlformats.org/officeDocument/2006/relationships/image" Target="../media/image19.png"/></Relationships>
</file>

<file path=ppt/slides/_rels/slide17.xml.rels><?xml version="1.0" encoding="UTF-8" standalone="yes"?>
<Relationships xmlns="http://schemas.openxmlformats.org/package/2006/relationships"><Relationship Id="rId4" Type="http://schemas.openxmlformats.org/officeDocument/2006/relationships/notesSlide" Target="../notesSlides/notesSlide16.xml"/><Relationship Id="rId3" Type="http://schemas.openxmlformats.org/officeDocument/2006/relationships/slideLayout" Target="../slideLayouts/slideLayout10.xml"/><Relationship Id="rId2" Type="http://schemas.openxmlformats.org/officeDocument/2006/relationships/image" Target="../media/image21.png"/><Relationship Id="rId1" Type="http://schemas.openxmlformats.org/officeDocument/2006/relationships/image" Target="../media/image20.png"/></Relationships>
</file>

<file path=ppt/slides/_rels/slide18.xml.rels><?xml version="1.0" encoding="UTF-8" standalone="yes"?>
<Relationships xmlns="http://schemas.openxmlformats.org/package/2006/relationships"><Relationship Id="rId5" Type="http://schemas.openxmlformats.org/officeDocument/2006/relationships/notesSlide" Target="../notesSlides/notesSlide17.xml"/><Relationship Id="rId4" Type="http://schemas.openxmlformats.org/officeDocument/2006/relationships/slideLayout" Target="../slideLayouts/slideLayout10.xml"/><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image" Target="../media/image22.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5" Type="http://schemas.openxmlformats.org/officeDocument/2006/relationships/notesSlide" Target="../notesSlides/notesSlide19.xml"/><Relationship Id="rId4" Type="http://schemas.openxmlformats.org/officeDocument/2006/relationships/slideLayout" Target="../slideLayouts/slideLayout10.xml"/><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image" Target="../media/image25.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0.xml"/><Relationship Id="rId1" Type="http://schemas.openxmlformats.org/officeDocument/2006/relationships/image" Target="../media/image28.png"/></Relationships>
</file>

<file path=ppt/slides/_rels/slide22.xml.rels><?xml version="1.0" encoding="UTF-8" standalone="yes"?>
<Relationships xmlns="http://schemas.openxmlformats.org/package/2006/relationships"><Relationship Id="rId5" Type="http://schemas.openxmlformats.org/officeDocument/2006/relationships/notesSlide" Target="../notesSlides/notesSlide21.xml"/><Relationship Id="rId4" Type="http://schemas.openxmlformats.org/officeDocument/2006/relationships/slideLayout" Target="../slideLayouts/slideLayout10.xml"/><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image" Target="../media/image29.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0.xml"/><Relationship Id="rId1" Type="http://schemas.openxmlformats.org/officeDocument/2006/relationships/image" Target="../media/image32.png"/></Relationships>
</file>

<file path=ppt/slides/_rels/slide24.xml.rels><?xml version="1.0" encoding="UTF-8" standalone="yes"?>
<Relationships xmlns="http://schemas.openxmlformats.org/package/2006/relationships"><Relationship Id="rId5" Type="http://schemas.openxmlformats.org/officeDocument/2006/relationships/notesSlide" Target="../notesSlides/notesSlide23.xml"/><Relationship Id="rId4" Type="http://schemas.openxmlformats.org/officeDocument/2006/relationships/slideLayout" Target="../slideLayouts/slideLayout10.xml"/><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image" Target="../media/image33.jpe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0.xml"/><Relationship Id="rId1" Type="http://schemas.openxmlformats.org/officeDocument/2006/relationships/image" Target="../media/image36.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0.xml"/><Relationship Id="rId1" Type="http://schemas.openxmlformats.org/officeDocument/2006/relationships/image" Target="../media/image37.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10.xml"/><Relationship Id="rId1" Type="http://schemas.openxmlformats.org/officeDocument/2006/relationships/image" Target="../media/image38.pn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10.xml"/><Relationship Id="rId1" Type="http://schemas.openxmlformats.org/officeDocument/2006/relationships/image" Target="../media/image39.pn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0.xml"/><Relationship Id="rId1" Type="http://schemas.openxmlformats.org/officeDocument/2006/relationships/image" Target="../media/image40.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4" Type="http://schemas.openxmlformats.org/officeDocument/2006/relationships/notesSlide" Target="../notesSlides/notesSlide29.xml"/><Relationship Id="rId3" Type="http://schemas.openxmlformats.org/officeDocument/2006/relationships/slideLayout" Target="../slideLayouts/slideLayout10.xml"/><Relationship Id="rId2" Type="http://schemas.openxmlformats.org/officeDocument/2006/relationships/image" Target="../media/image42.png"/><Relationship Id="rId1" Type="http://schemas.openxmlformats.org/officeDocument/2006/relationships/image" Target="../media/image41.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5" Type="http://schemas.openxmlformats.org/officeDocument/2006/relationships/notesSlide" Target="../notesSlides/notesSlide31.xml"/><Relationship Id="rId4" Type="http://schemas.openxmlformats.org/officeDocument/2006/relationships/slideLayout" Target="../slideLayouts/slideLayout10.xml"/><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image" Target="../media/image43.jpe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0.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10.xml"/><Relationship Id="rId1" Type="http://schemas.openxmlformats.org/officeDocument/2006/relationships/image" Target="../media/image46.png"/></Relationships>
</file>

<file path=ppt/slides/_rels/slide35.xml.rels><?xml version="1.0" encoding="UTF-8" standalone="yes"?>
<Relationships xmlns="http://schemas.openxmlformats.org/package/2006/relationships"><Relationship Id="rId4" Type="http://schemas.openxmlformats.org/officeDocument/2006/relationships/notesSlide" Target="../notesSlides/notesSlide34.xml"/><Relationship Id="rId3" Type="http://schemas.openxmlformats.org/officeDocument/2006/relationships/slideLayout" Target="../slideLayouts/slideLayout10.xml"/><Relationship Id="rId2" Type="http://schemas.openxmlformats.org/officeDocument/2006/relationships/image" Target="../media/image48.jpeg"/><Relationship Id="rId1" Type="http://schemas.openxmlformats.org/officeDocument/2006/relationships/image" Target="../media/image47.png"/></Relationships>
</file>

<file path=ppt/slides/_rels/slide36.xml.rels><?xml version="1.0" encoding="UTF-8" standalone="yes"?>
<Relationships xmlns="http://schemas.openxmlformats.org/package/2006/relationships"><Relationship Id="rId4" Type="http://schemas.openxmlformats.org/officeDocument/2006/relationships/notesSlide" Target="../notesSlides/notesSlide35.xml"/><Relationship Id="rId3" Type="http://schemas.openxmlformats.org/officeDocument/2006/relationships/slideLayout" Target="../slideLayouts/slideLayout10.xml"/><Relationship Id="rId2" Type="http://schemas.openxmlformats.org/officeDocument/2006/relationships/image" Target="../media/image50.png"/><Relationship Id="rId1" Type="http://schemas.openxmlformats.org/officeDocument/2006/relationships/image" Target="../media/image49.png"/></Relationships>
</file>

<file path=ppt/slides/_rels/slide37.xml.rels><?xml version="1.0" encoding="UTF-8" standalone="yes"?>
<Relationships xmlns="http://schemas.openxmlformats.org/package/2006/relationships"><Relationship Id="rId4" Type="http://schemas.openxmlformats.org/officeDocument/2006/relationships/notesSlide" Target="../notesSlides/notesSlide36.xml"/><Relationship Id="rId3" Type="http://schemas.openxmlformats.org/officeDocument/2006/relationships/slideLayout" Target="../slideLayouts/slideLayout10.xml"/><Relationship Id="rId2" Type="http://schemas.openxmlformats.org/officeDocument/2006/relationships/image" Target="../media/image52.png"/><Relationship Id="rId1" Type="http://schemas.openxmlformats.org/officeDocument/2006/relationships/image" Target="../media/image51.png"/></Relationships>
</file>

<file path=ppt/slides/_rels/slide38.xml.rels><?xml version="1.0" encoding="UTF-8" standalone="yes"?>
<Relationships xmlns="http://schemas.openxmlformats.org/package/2006/relationships"><Relationship Id="rId4" Type="http://schemas.openxmlformats.org/officeDocument/2006/relationships/notesSlide" Target="../notesSlides/notesSlide37.xml"/><Relationship Id="rId3" Type="http://schemas.openxmlformats.org/officeDocument/2006/relationships/slideLayout" Target="../slideLayouts/slideLayout10.xml"/><Relationship Id="rId2" Type="http://schemas.openxmlformats.org/officeDocument/2006/relationships/image" Target="../media/image54.png"/><Relationship Id="rId1" Type="http://schemas.openxmlformats.org/officeDocument/2006/relationships/image" Target="../media/image53.png"/></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10.xml"/><Relationship Id="rId1" Type="http://schemas.openxmlformats.org/officeDocument/2006/relationships/image" Target="../media/image55.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4" Type="http://schemas.openxmlformats.org/officeDocument/2006/relationships/notesSlide" Target="../notesSlides/notesSlide39.xml"/><Relationship Id="rId3" Type="http://schemas.openxmlformats.org/officeDocument/2006/relationships/slideLayout" Target="../slideLayouts/slideLayout10.xml"/><Relationship Id="rId2" Type="http://schemas.openxmlformats.org/officeDocument/2006/relationships/image" Target="../media/image57.png"/><Relationship Id="rId1" Type="http://schemas.openxmlformats.org/officeDocument/2006/relationships/image" Target="../media/image56.png"/></Relationships>
</file>

<file path=ppt/slides/_rels/slide41.xml.rels><?xml version="1.0" encoding="UTF-8" standalone="yes"?>
<Relationships xmlns="http://schemas.openxmlformats.org/package/2006/relationships"><Relationship Id="rId4" Type="http://schemas.openxmlformats.org/officeDocument/2006/relationships/notesSlide" Target="../notesSlides/notesSlide40.xml"/><Relationship Id="rId3" Type="http://schemas.openxmlformats.org/officeDocument/2006/relationships/slideLayout" Target="../slideLayouts/slideLayout10.xml"/><Relationship Id="rId2" Type="http://schemas.openxmlformats.org/officeDocument/2006/relationships/image" Target="../media/image59.png"/><Relationship Id="rId1" Type="http://schemas.openxmlformats.org/officeDocument/2006/relationships/image" Target="../media/image58.png"/></Relationships>
</file>

<file path=ppt/slides/_rels/slide42.xml.rels><?xml version="1.0" encoding="UTF-8" standalone="yes"?>
<Relationships xmlns="http://schemas.openxmlformats.org/package/2006/relationships"><Relationship Id="rId6" Type="http://schemas.openxmlformats.org/officeDocument/2006/relationships/notesSlide" Target="../notesSlides/notesSlide41.xml"/><Relationship Id="rId5" Type="http://schemas.openxmlformats.org/officeDocument/2006/relationships/slideLayout" Target="../slideLayouts/slideLayout10.xml"/><Relationship Id="rId4" Type="http://schemas.openxmlformats.org/officeDocument/2006/relationships/image" Target="../media/image63.jpeg"/><Relationship Id="rId3" Type="http://schemas.openxmlformats.org/officeDocument/2006/relationships/image" Target="../media/image62.jpeg"/><Relationship Id="rId2" Type="http://schemas.openxmlformats.org/officeDocument/2006/relationships/image" Target="../media/image61.jpeg"/><Relationship Id="rId1" Type="http://schemas.openxmlformats.org/officeDocument/2006/relationships/image" Target="../media/image60.jpeg"/></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0.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0.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0.xml"/></Relationships>
</file>

<file path=ppt/slides/_rels/slide46.xml.rels><?xml version="1.0" encoding="UTF-8" standalone="yes"?>
<Relationships xmlns="http://schemas.openxmlformats.org/package/2006/relationships"><Relationship Id="rId4" Type="http://schemas.openxmlformats.org/officeDocument/2006/relationships/notesSlide" Target="../notesSlides/notesSlide45.xml"/><Relationship Id="rId3" Type="http://schemas.openxmlformats.org/officeDocument/2006/relationships/slideLayout" Target="../slideLayouts/slideLayout10.xml"/><Relationship Id="rId2" Type="http://schemas.openxmlformats.org/officeDocument/2006/relationships/image" Target="../media/image65.png"/><Relationship Id="rId1" Type="http://schemas.openxmlformats.org/officeDocument/2006/relationships/image" Target="../media/image64.png"/></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46.xml"/><Relationship Id="rId2" Type="http://schemas.openxmlformats.org/officeDocument/2006/relationships/slideLayout" Target="../slideLayouts/slideLayout10.xml"/><Relationship Id="rId1" Type="http://schemas.openxmlformats.org/officeDocument/2006/relationships/image" Target="../media/image66.png"/></Relationships>
</file>

<file path=ppt/slides/_rels/slide48.xml.rels><?xml version="1.0" encoding="UTF-8" standalone="yes"?>
<Relationships xmlns="http://schemas.openxmlformats.org/package/2006/relationships"><Relationship Id="rId4" Type="http://schemas.openxmlformats.org/officeDocument/2006/relationships/notesSlide" Target="../notesSlides/notesSlide47.xml"/><Relationship Id="rId3" Type="http://schemas.openxmlformats.org/officeDocument/2006/relationships/slideLayout" Target="../slideLayouts/slideLayout10.xml"/><Relationship Id="rId2" Type="http://schemas.openxmlformats.org/officeDocument/2006/relationships/image" Target="../media/image68.png"/><Relationship Id="rId1" Type="http://schemas.openxmlformats.org/officeDocument/2006/relationships/image" Target="../media/image67.png"/></Relationships>
</file>

<file path=ppt/slides/_rels/slide49.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image" Target="../media/image69.png"/></Relationships>
</file>

<file path=ppt/slides/_rels/slide5.xml.rels><?xml version="1.0" encoding="UTF-8" standalone="yes"?>
<Relationships xmlns="http://schemas.openxmlformats.org/package/2006/relationships"><Relationship Id="rId7" Type="http://schemas.openxmlformats.org/officeDocument/2006/relationships/notesSlide" Target="../notesSlides/notesSlide5.xml"/><Relationship Id="rId6" Type="http://schemas.openxmlformats.org/officeDocument/2006/relationships/slideLayout" Target="../slideLayouts/slideLayout7.xml"/><Relationship Id="rId5" Type="http://schemas.openxmlformats.org/officeDocument/2006/relationships/slide" Target="slide53.xml"/><Relationship Id="rId4" Type="http://schemas.openxmlformats.org/officeDocument/2006/relationships/slide" Target="slide42.xml"/><Relationship Id="rId3" Type="http://schemas.openxmlformats.org/officeDocument/2006/relationships/slide" Target="slide29.xml"/><Relationship Id="rId2" Type="http://schemas.openxmlformats.org/officeDocument/2006/relationships/image" Target="../media/image9.png"/><Relationship Id="rId1" Type="http://schemas.openxmlformats.org/officeDocument/2006/relationships/slide" Target="slide7.xml"/></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48.xml"/><Relationship Id="rId2" Type="http://schemas.openxmlformats.org/officeDocument/2006/relationships/slideLayout" Target="../slideLayouts/slideLayout10.xml"/><Relationship Id="rId1" Type="http://schemas.openxmlformats.org/officeDocument/2006/relationships/image" Target="../media/image70.png"/></Relationships>
</file>

<file path=ppt/slides/_rels/slide51.xml.rels><?xml version="1.0" encoding="UTF-8" standalone="yes"?>
<Relationships xmlns="http://schemas.openxmlformats.org/package/2006/relationships"><Relationship Id="rId3" Type="http://schemas.openxmlformats.org/officeDocument/2006/relationships/notesSlide" Target="../notesSlides/notesSlide49.xml"/><Relationship Id="rId2" Type="http://schemas.openxmlformats.org/officeDocument/2006/relationships/slideLayout" Target="../slideLayouts/slideLayout10.xml"/><Relationship Id="rId1" Type="http://schemas.openxmlformats.org/officeDocument/2006/relationships/image" Target="../media/image71.png"/></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0.xml"/></Relationships>
</file>

<file path=ppt/slides/_rels/slide53.xml.rels><?xml version="1.0" encoding="UTF-8" standalone="yes"?>
<Relationships xmlns="http://schemas.openxmlformats.org/package/2006/relationships"><Relationship Id="rId3" Type="http://schemas.openxmlformats.org/officeDocument/2006/relationships/notesSlide" Target="../notesSlides/notesSlide51.xml"/><Relationship Id="rId2" Type="http://schemas.openxmlformats.org/officeDocument/2006/relationships/slideLayout" Target="../slideLayouts/slideLayout10.xml"/><Relationship Id="rId1" Type="http://schemas.openxmlformats.org/officeDocument/2006/relationships/image" Target="../media/image72.png"/></Relationships>
</file>

<file path=ppt/slides/_rels/slide54.xml.rels><?xml version="1.0" encoding="UTF-8" standalone="yes"?>
<Relationships xmlns="http://schemas.openxmlformats.org/package/2006/relationships"><Relationship Id="rId4" Type="http://schemas.openxmlformats.org/officeDocument/2006/relationships/notesSlide" Target="../notesSlides/notesSlide52.xml"/><Relationship Id="rId3" Type="http://schemas.openxmlformats.org/officeDocument/2006/relationships/slideLayout" Target="../slideLayouts/slideLayout10.xml"/><Relationship Id="rId2" Type="http://schemas.openxmlformats.org/officeDocument/2006/relationships/image" Target="../media/image74.png"/><Relationship Id="rId1" Type="http://schemas.openxmlformats.org/officeDocument/2006/relationships/image" Target="../media/image73.png"/></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image" Target="../media/image10.png"/></Relationships>
</file>

<file path=ppt/slides/_rels/slide7.xml.rels><?xml version="1.0" encoding="UTF-8" standalone="yes"?>
<Relationships xmlns="http://schemas.openxmlformats.org/package/2006/relationships"><Relationship Id="rId6" Type="http://schemas.openxmlformats.org/officeDocument/2006/relationships/notesSlide" Target="../notesSlides/notesSlide6.xml"/><Relationship Id="rId5" Type="http://schemas.openxmlformats.org/officeDocument/2006/relationships/slideLayout" Target="../slideLayouts/slideLayout10.xml"/><Relationship Id="rId4" Type="http://schemas.openxmlformats.org/officeDocument/2006/relationships/image" Target="../media/image14.jpeg"/><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image" Target="../media/image11.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0.xml"/><Relationship Id="rId1"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plit dir="in"/>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0_1#2180ee4be?vopoq=1&amp;pid=f7dd4bd8d&amp;color=0,0,0&amp;vtp=1&amp;bt=1&amp;bbb=1&amp;hb=1"/>
          <p:cNvSpPr/>
          <p:nvPr/>
        </p:nvSpPr>
        <p:spPr>
          <a:xfrm>
            <a:off x="649224" y="864000"/>
            <a:ext cx="10899648" cy="1033399"/>
          </a:xfrm>
          <a:prstGeom prst="rect">
            <a:avLst/>
          </a:prstGeom>
          <a:noFill/>
        </p:spPr>
        <p:txBody>
          <a:bodyPr wrap="none" lIns="0" tIns="0" rIns="0" bIns="0" rtlCol="0" anchor="t"/>
          <a:lstStyle/>
          <a:p>
            <a:pPr algn="l" latinLnBrk="1">
              <a:lnSpc>
                <a:spcPts val="4400"/>
              </a:lnSpc>
            </a:pPr>
            <a:r>
              <a:rPr lang="en-US" altLang="zh-CN" sz="2400" b="1" i="0" dirty="0">
                <a:solidFill>
                  <a:srgbClr val="C00000"/>
                </a:solidFill>
                <a:latin typeface="Times New Roman" panose="02020603050405020304" pitchFamily="34" charset="0"/>
                <a:ea typeface="宋体" panose="02010600030101010101" pitchFamily="2" charset="-122"/>
                <a:cs typeface="Times New Roman" panose="02020603050405020304" pitchFamily="34" charset="-120"/>
              </a:rPr>
              <a:t>3.</a:t>
            </a:r>
            <a:r>
              <a:rPr lang="en-US" altLang="zh-CN" sz="24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[2024云南临沧模拟]</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《梦溪笔谈》对宝剑的记载：“古人以剂钢为刃</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，柔铁为茎</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2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干</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，不尔则多断折。”</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下列说法正确的是(</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400" dirty="0"/>
          </a:p>
        </p:txBody>
      </p:sp>
      <p:sp>
        <p:nvSpPr>
          <p:cNvPr id="3" name="QC_5_AN.11_1#2180ee4be.bracket?vopoq=1&amp;pid=f7dd4bd8d&amp;color=0,0,0&amp;vpa=3&amp;vtp=1"/>
          <p:cNvSpPr/>
          <p:nvPr/>
        </p:nvSpPr>
        <p:spPr>
          <a:xfrm>
            <a:off x="6198330" y="1411370"/>
            <a:ext cx="441325" cy="478600"/>
          </a:xfrm>
          <a:prstGeom prst="rect">
            <a:avLst/>
          </a:prstGeom>
          <a:noFill/>
        </p:spPr>
        <p:txBody>
          <a:bodyPr wrap="none" lIns="0" tIns="0" rIns="0" bIns="0" rtlCol="0" anchor="t"/>
          <a:lstStyle/>
          <a:p>
            <a:pPr algn="ctr" latinLnBrk="1">
              <a:lnSpc>
                <a:spcPts val="4200"/>
              </a:lnSpc>
            </a:pP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D</a:t>
            </a:r>
            <a:endParaRPr lang="en-US" altLang="zh-CN" sz="2400" dirty="0"/>
          </a:p>
        </p:txBody>
      </p:sp>
      <p:sp>
        <p:nvSpPr>
          <p:cNvPr id="4" name="QC_5_BD.12_1#2180ee4be.choices?vopoq=1&amp;pid=f7dd4bd8d&amp;color=0,0,0&amp;vtp=1&amp;bbb=1"/>
          <p:cNvSpPr/>
          <p:nvPr/>
        </p:nvSpPr>
        <p:spPr>
          <a:xfrm>
            <a:off x="649224" y="1971820"/>
            <a:ext cx="10899648" cy="1033399"/>
          </a:xfrm>
          <a:prstGeom prst="rect">
            <a:avLst/>
          </a:prstGeom>
          <a:noFill/>
        </p:spPr>
        <p:txBody>
          <a:bodyPr wrap="none" lIns="0" tIns="0" rIns="0" bIns="0" rtlCol="0" anchor="t"/>
          <a:lstStyle/>
          <a:p>
            <a:pPr latinLnBrk="1">
              <a:lnSpc>
                <a:spcPts val="4400"/>
              </a:lnSpc>
              <a:tabLst>
                <a:tab pos="5555615" algn="l"/>
              </a:tabLst>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.剂钢是纯净物</a:t>
            </a:r>
            <a:r>
              <a:rPr lang="en-US" altLang="zh-CN" sz="24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.合金中至少有两种金属</a:t>
            </a:r>
            <a:endParaRPr lang="en-US" altLang="zh-CN" sz="2400" dirty="0"/>
          </a:p>
          <a:p>
            <a:pPr latinLnBrk="1">
              <a:lnSpc>
                <a:spcPts val="4200"/>
              </a:lnSpc>
              <a:tabLst>
                <a:tab pos="5555615" algn="l"/>
              </a:tabLst>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C.剂钢的熔点比纯铁高</a:t>
            </a:r>
            <a:r>
              <a:rPr lang="en-US" altLang="zh-CN" sz="24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D</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.剂钢的强度和硬度比纯铁高</a:t>
            </a:r>
            <a:endParaRPr lang="en-US" altLang="zh-CN" sz="2400" dirty="0"/>
          </a:p>
        </p:txBody>
      </p:sp>
      <p:sp>
        <p:nvSpPr>
          <p:cNvPr id="5" name="QC_5_AS.13_1#2180ee4be?vopoq=1&amp;pid=f7dd4bd8d&amp;color=0,0,0&amp;vtp=1&amp;bbb=1&amp;hb=1"/>
          <p:cNvSpPr/>
          <p:nvPr/>
        </p:nvSpPr>
        <p:spPr>
          <a:xfrm>
            <a:off x="649224" y="3075450"/>
            <a:ext cx="10899648" cy="2150999"/>
          </a:xfrm>
          <a:prstGeom prst="rect">
            <a:avLst/>
          </a:prstGeom>
          <a:noFill/>
        </p:spPr>
        <p:txBody>
          <a:bodyPr wrap="none" lIns="0" tIns="0" rIns="0" bIns="0" rtlCol="0" anchor="t"/>
          <a:lstStyle/>
          <a:p>
            <a:pPr algn="l" latinLnBrk="1">
              <a:lnSpc>
                <a:spcPts val="4400"/>
              </a:lnSpc>
            </a:pPr>
            <a:r>
              <a:rPr lang="en-US" altLang="zh-CN" sz="2400" b="0" i="0" dirty="0">
                <a:solidFill>
                  <a:srgbClr val="FF0000"/>
                </a:solidFill>
                <a:latin typeface="Times New Roman" panose="02020603050405020304" pitchFamily="34" charset="0"/>
                <a:ea typeface="黑体" panose="02010609060101010101" pitchFamily="34" charset="-122"/>
                <a:cs typeface="Times New Roman" panose="02020603050405020304" pitchFamily="34" charset="-120"/>
              </a:rPr>
              <a:t>【解析】</a:t>
            </a: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剂钢是铁的合金，合金是混合物，A错误；合金中至少含有一种金属</a:t>
            </a: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，B</a:t>
            </a:r>
            <a:endPar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错误</a:t>
            </a: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；合金一般要比其组成成分中的纯金属的熔点低，</a:t>
            </a: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所以剂钢的熔点比纯铁低，</a:t>
            </a:r>
            <a:endPar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C</a:t>
            </a: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错误；合金一般比其组成成分中的纯金属的硬度大、抗腐蚀性强</a:t>
            </a: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，所以剂钢的强</a:t>
            </a:r>
            <a:endPar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200"/>
              </a:lnSpc>
            </a:pP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度和硬度比纯铁高</a:t>
            </a: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，D正确。</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5">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5">
                                            <p:txEl>
                                              <p:pRg st="0" end="0"/>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5">
                                            <p:txEl>
                                              <p:pRg st="1" end="1"/>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5">
                                            <p:txEl>
                                              <p:pRg st="2" end="2"/>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4_1#ed5a40740?vopoq=1&amp;pid=f7dd4bd8d&amp;color=0,0,0&amp;vtp=1&amp;bt=1&amp;bbb=1&amp;hb=1"/>
          <p:cNvSpPr/>
          <p:nvPr/>
        </p:nvSpPr>
        <p:spPr>
          <a:xfrm>
            <a:off x="649224" y="864000"/>
            <a:ext cx="10899648" cy="1033399"/>
          </a:xfrm>
          <a:prstGeom prst="rect">
            <a:avLst/>
          </a:prstGeom>
          <a:noFill/>
        </p:spPr>
        <p:txBody>
          <a:bodyPr wrap="none" lIns="0" tIns="0" rIns="0" bIns="0" rtlCol="0" anchor="t"/>
          <a:lstStyle/>
          <a:p>
            <a:pPr algn="l" latinLnBrk="1">
              <a:lnSpc>
                <a:spcPts val="4400"/>
              </a:lnSpc>
            </a:pPr>
            <a:r>
              <a:rPr lang="en-US" altLang="zh-CN" sz="2400" b="1" i="0" dirty="0">
                <a:solidFill>
                  <a:srgbClr val="C00000"/>
                </a:solidFill>
                <a:latin typeface="Times New Roman" panose="02020603050405020304" pitchFamily="34" charset="0"/>
                <a:ea typeface="宋体" panose="02010600030101010101" pitchFamily="2" charset="-122"/>
                <a:cs typeface="Times New Roman" panose="02020603050405020304" pitchFamily="34" charset="-120"/>
              </a:rPr>
              <a:t>4.</a:t>
            </a:r>
            <a:r>
              <a:rPr lang="en-US" altLang="zh-CN" sz="24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[2023山东青岛中考]</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防止金属锈蚀能有效保护金属资源。下列防锈方法中</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，与其</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2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他三种方法原理不同的是(</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400" dirty="0"/>
          </a:p>
        </p:txBody>
      </p:sp>
      <p:sp>
        <p:nvSpPr>
          <p:cNvPr id="3" name="QC_5_AN.15_1#ed5a40740.bracket?vopoq=1&amp;pid=f7dd4bd8d&amp;color=0,0,0&amp;vpa=4&amp;vtp=1"/>
          <p:cNvSpPr/>
          <p:nvPr/>
        </p:nvSpPr>
        <p:spPr>
          <a:xfrm>
            <a:off x="4234592" y="1411370"/>
            <a:ext cx="441325" cy="478600"/>
          </a:xfrm>
          <a:prstGeom prst="rect">
            <a:avLst/>
          </a:prstGeom>
          <a:noFill/>
        </p:spPr>
        <p:txBody>
          <a:bodyPr wrap="none" lIns="0" tIns="0" rIns="0" bIns="0" rtlCol="0" anchor="t"/>
          <a:lstStyle/>
          <a:p>
            <a:pPr algn="ctr" latinLnBrk="1">
              <a:lnSpc>
                <a:spcPts val="4200"/>
              </a:lnSpc>
            </a:pP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D</a:t>
            </a:r>
            <a:endParaRPr lang="en-US" altLang="zh-CN" sz="2400" dirty="0"/>
          </a:p>
        </p:txBody>
      </p:sp>
      <p:sp>
        <p:nvSpPr>
          <p:cNvPr id="4" name="QC_5_BD.16_1#ed5a40740.choices?vopoq=1&amp;pid=f7dd4bd8d&amp;color=0,0,0&amp;vtp=1&amp;bbb=1"/>
          <p:cNvSpPr/>
          <p:nvPr/>
        </p:nvSpPr>
        <p:spPr>
          <a:xfrm>
            <a:off x="649224" y="1965152"/>
            <a:ext cx="10899648" cy="474599"/>
          </a:xfrm>
          <a:prstGeom prst="rect">
            <a:avLst/>
          </a:prstGeom>
          <a:noFill/>
        </p:spPr>
        <p:txBody>
          <a:bodyPr wrap="none" lIns="0" tIns="0" rIns="0" bIns="0" rtlCol="0" anchor="t"/>
          <a:lstStyle/>
          <a:p>
            <a:pPr latinLnBrk="1">
              <a:lnSpc>
                <a:spcPts val="4200"/>
              </a:lnSpc>
              <a:tabLst>
                <a:tab pos="2790190" algn="l"/>
                <a:tab pos="5555615" algn="l"/>
                <a:tab pos="8321040" algn="l"/>
              </a:tabLst>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.表面涂油</a:t>
            </a:r>
            <a:r>
              <a:rPr lang="en-US" altLang="zh-CN" sz="24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B.表面刷漆</a:t>
            </a:r>
            <a:r>
              <a:rPr lang="en-US" altLang="zh-CN" sz="24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C.覆盖塑料</a:t>
            </a:r>
            <a:r>
              <a:rPr lang="en-US" altLang="zh-CN" sz="24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D</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.制成合金</a:t>
            </a:r>
            <a:endParaRPr lang="en-US" altLang="zh-CN" sz="2400" dirty="0"/>
          </a:p>
        </p:txBody>
      </p:sp>
      <p:sp>
        <p:nvSpPr>
          <p:cNvPr id="5" name="QC_5_AS.17_1#ed5a40740?vopoq=1&amp;pid=f7dd4bd8d&amp;color=0,0,0&amp;vtp=1&amp;bbb=1&amp;hb=1"/>
          <p:cNvSpPr/>
          <p:nvPr/>
        </p:nvSpPr>
        <p:spPr>
          <a:xfrm>
            <a:off x="649224" y="2506490"/>
            <a:ext cx="10899648" cy="1592199"/>
          </a:xfrm>
          <a:prstGeom prst="rect">
            <a:avLst/>
          </a:prstGeom>
          <a:noFill/>
        </p:spPr>
        <p:txBody>
          <a:bodyPr wrap="none" lIns="0" tIns="0" rIns="0" bIns="0" rtlCol="0" anchor="t"/>
          <a:lstStyle/>
          <a:p>
            <a:pPr algn="l" latinLnBrk="1">
              <a:lnSpc>
                <a:spcPts val="4400"/>
              </a:lnSpc>
            </a:pPr>
            <a:r>
              <a:rPr lang="en-US" altLang="zh-CN" sz="2400" b="0" i="0" dirty="0">
                <a:solidFill>
                  <a:srgbClr val="FF0000"/>
                </a:solidFill>
                <a:latin typeface="Times New Roman" panose="02020603050405020304" pitchFamily="34" charset="0"/>
                <a:ea typeface="黑体" panose="02010609060101010101" pitchFamily="34" charset="-122"/>
                <a:cs typeface="Times New Roman" panose="02020603050405020304" pitchFamily="34" charset="-120"/>
              </a:rPr>
              <a:t>【解析】</a:t>
            </a: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表面涂油、表面刷漆</a:t>
            </a: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、覆盖塑料都是利用了隔绝氧气和水来防止金属锈</a:t>
            </a:r>
            <a:endPar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蚀的原理</a:t>
            </a: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；制成合金改变了金属的结构，</a:t>
            </a: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其防锈方法与其他三种方法原理不同。</a:t>
            </a:r>
            <a:endPar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200"/>
              </a:lnSpc>
            </a:pP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故选</a:t>
            </a: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D。</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5">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5">
                                            <p:txEl>
                                              <p:pRg st="0" end="0"/>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5">
                                            <p:txEl>
                                              <p:pRg st="1" end="1"/>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18_1#ed5a40740?vopoq=1&amp;pid=f7dd4bd8d&amp;color=0,0,0&amp;vtp=1&amp;bt=1&amp;bbb=1&amp;hb=1"/>
          <p:cNvSpPr/>
          <p:nvPr/>
        </p:nvSpPr>
        <p:spPr>
          <a:xfrm>
            <a:off x="649224" y="864000"/>
            <a:ext cx="10899648" cy="1592199"/>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上分警示</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正确理解合金</a:t>
            </a:r>
            <a:endParaRPr lang="en-US" altLang="zh-CN" sz="2400" dirty="0"/>
          </a:p>
          <a:p>
            <a:pPr latinLnBrk="1">
              <a:lnSpc>
                <a:spcPts val="4400"/>
              </a:lnSpc>
            </a:pPr>
            <a:r>
              <a:rPr lang="en-US" altLang="zh-CN" sz="24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合金可以由金属和金属熔合而成</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也可以由金属与非金属熔合而成</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合金中至少</a:t>
            </a:r>
            <a:endParaRPr lang="en-US" altLang="zh-CN" sz="24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200"/>
              </a:lnSpc>
            </a:pPr>
            <a:r>
              <a:rPr lang="en-US" altLang="zh-CN" sz="24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有一种金属单质存在</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499"/>
                                          </p:stCondLst>
                                        </p:cTn>
                                        <p:tgtEl>
                                          <p:spTgt spid="2">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2">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499"/>
                                          </p:stCondLst>
                                        </p:cTn>
                                        <p:tgtEl>
                                          <p:spTgt spid="2">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499"/>
                                          </p:stCondLst>
                                        </p:cTn>
                                        <p:tgtEl>
                                          <p:spTgt spid="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9_1#85ccab2b0?sp=1&amp;vopoq=1&amp;pid=f7dd4bd8d&amp;color=0,0,0&amp;vtp=1&amp;bt=1&amp;bbb=1"/>
          <p:cNvSpPr/>
          <p:nvPr/>
        </p:nvSpPr>
        <p:spPr>
          <a:xfrm>
            <a:off x="649224" y="864000"/>
            <a:ext cx="10899648" cy="474599"/>
          </a:xfrm>
          <a:prstGeom prst="rect">
            <a:avLst/>
          </a:prstGeom>
          <a:noFill/>
        </p:spPr>
        <p:txBody>
          <a:bodyPr wrap="none" lIns="0" tIns="0" rIns="0" bIns="0" rtlCol="0" anchor="t"/>
          <a:lstStyle/>
          <a:p>
            <a:pPr algn="l" latinLnBrk="1">
              <a:lnSpc>
                <a:spcPts val="4200"/>
              </a:lnSpc>
            </a:pPr>
            <a:r>
              <a:rPr lang="en-US" altLang="zh-CN" sz="2400" b="1" i="0" dirty="0">
                <a:solidFill>
                  <a:srgbClr val="C00000"/>
                </a:solidFill>
                <a:latin typeface="Times New Roman" panose="02020603050405020304" pitchFamily="34" charset="0"/>
                <a:ea typeface="宋体" panose="02010600030101010101" pitchFamily="2" charset="-122"/>
                <a:cs typeface="Times New Roman" panose="02020603050405020304" pitchFamily="34" charset="-120"/>
              </a:rPr>
              <a:t>5.</a:t>
            </a:r>
            <a:r>
              <a:rPr lang="en-US" altLang="zh-CN" sz="24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[2024广东佛冈一模]</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如表是一些金属熔点的数据：</a:t>
            </a:r>
            <a:endParaRPr lang="en-US" altLang="zh-CN" sz="2400" dirty="0"/>
          </a:p>
        </p:txBody>
      </p:sp>
      <mc:AlternateContent xmlns:mc="http://schemas.openxmlformats.org/markup-compatibility/2006" xmlns:a14="http://schemas.microsoft.com/office/drawing/2010/main">
        <mc:Choice Requires="a14">
          <p:graphicFrame>
            <p:nvGraphicFramePr>
              <p:cNvPr id="14" name="QC_5_BD.19_2#85ccab2b0?colgroup=6,6,6,6,6&amp;vopoq=1&amp;pid=f7dd4bd8d&amp;color=0,0,0&amp;vtp=1&amp;bbb=1"/>
              <p:cNvGraphicFramePr>
                <a:graphicFrameLocks noGrp="1"/>
              </p:cNvGraphicFramePr>
              <p:nvPr/>
            </p:nvGraphicFramePr>
            <p:xfrm>
              <a:off x="649224" y="1467250"/>
              <a:ext cx="10881360" cy="993331"/>
            </p:xfrm>
            <a:graphic>
              <a:graphicData uri="http://schemas.openxmlformats.org/drawingml/2006/table">
                <a:tbl>
                  <a:tblPr/>
                  <a:tblGrid>
                    <a:gridCol w="2212848"/>
                    <a:gridCol w="2176272"/>
                    <a:gridCol w="2176272"/>
                    <a:gridCol w="2157984"/>
                    <a:gridCol w="2157984"/>
                  </a:tblGrid>
                  <a:tr h="494665">
                    <a:tc>
                      <a:txBody>
                        <a:bodyPr/>
                        <a:lstStyle/>
                        <a:p>
                          <a:pPr algn="ctr" latinLnBrk="1" hangingPunct="0">
                            <a:lnSpc>
                              <a:spcPts val="37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金属</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铅</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98666">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熔点/</a:t>
                          </a:r>
                          <a14:m>
                            <m:oMath xmlns:m="http://schemas.openxmlformats.org/officeDocument/2006/math">
                              <m:r>
                                <a:rPr lang="en-US" altLang="zh-CN" sz="2400" b="0" i="0" spc="-10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oMath>
                          </a14:m>
                          <a:r>
                            <a:rPr lang="en-US" altLang="zh-CN" sz="100" b="0"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7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231.9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7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327.5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7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271.3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7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320.9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14" name="QC_5_BD.19_2#85ccab2b0?colgroup=6,6,6,6,6&amp;vopoq=1&amp;pid=f7dd4bd8d&amp;color=0,0,0&amp;vtp=1&amp;bbb=1"/>
              <p:cNvGraphicFramePr>
                <a:graphicFrameLocks noGrp="1"/>
              </p:cNvGraphicFramePr>
              <p:nvPr/>
            </p:nvGraphicFramePr>
            <p:xfrm>
              <a:off x="649224" y="1467250"/>
              <a:ext cx="10881360" cy="993331"/>
            </p:xfrm>
            <a:graphic>
              <a:graphicData uri="http://schemas.openxmlformats.org/drawingml/2006/table">
                <a:tbl>
                  <a:tblPr/>
                  <a:tblGrid>
                    <a:gridCol w="2212848"/>
                    <a:gridCol w="2176272"/>
                    <a:gridCol w="2176272"/>
                    <a:gridCol w="2157984"/>
                    <a:gridCol w="2157984"/>
                  </a:tblGrid>
                  <a:tr h="494665">
                    <a:tc>
                      <a:txBody>
                        <a:bodyPr/>
                        <a:lstStyle/>
                        <a:p>
                          <a:pPr algn="ctr" latinLnBrk="1" hangingPunct="0">
                            <a:lnSpc>
                              <a:spcPts val="37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金属</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铅</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98475">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pPr algn="ctr" latinLnBrk="1" hangingPunct="0">
                            <a:lnSpc>
                              <a:spcPts val="37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231.9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7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327.5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7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271.3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7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320.9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p:sp>
        <p:nvSpPr>
          <p:cNvPr id="4" name="QC_5_BD.19_3#85ccab2b0?vopoq=1&amp;pid=f7dd4bd8d&amp;color=0,0,0&amp;vtp=1&amp;bbb=1"/>
          <p:cNvSpPr/>
          <p:nvPr/>
        </p:nvSpPr>
        <p:spPr>
          <a:xfrm>
            <a:off x="649224" y="2597550"/>
            <a:ext cx="10899648" cy="474599"/>
          </a:xfrm>
          <a:prstGeom prst="rect">
            <a:avLst/>
          </a:prstGeom>
          <a:noFill/>
        </p:spPr>
        <p:txBody>
          <a:bodyPr wrap="none" lIns="0" tIns="0" rIns="0" bIns="0" rtlCol="0" anchor="t"/>
          <a:lstStyle/>
          <a:p>
            <a:pPr algn="l" latinLnBrk="1">
              <a:lnSpc>
                <a:spcPts val="42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日常所用保险丝由铋、铅、锡、镉等金属组成，</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其熔点约为(</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400" dirty="0"/>
          </a:p>
        </p:txBody>
      </p:sp>
      <p:sp>
        <p:nvSpPr>
          <p:cNvPr id="5" name="QC_5_AN.20_1#85ccab2b0.bracket?vopoq=1&amp;pid=f7dd4bd8d&amp;color=0,0,0&amp;vpa=5&amp;vtp=1"/>
          <p:cNvSpPr/>
          <p:nvPr/>
        </p:nvSpPr>
        <p:spPr>
          <a:xfrm>
            <a:off x="8819293" y="2586120"/>
            <a:ext cx="423863" cy="478600"/>
          </a:xfrm>
          <a:prstGeom prst="rect">
            <a:avLst/>
          </a:prstGeom>
          <a:noFill/>
        </p:spPr>
        <p:txBody>
          <a:bodyPr wrap="none" lIns="0" tIns="0" rIns="0" bIns="0" rtlCol="0" anchor="t"/>
          <a:lstStyle/>
          <a:p>
            <a:pPr algn="ctr" latinLnBrk="1">
              <a:lnSpc>
                <a:spcPts val="4200"/>
              </a:lnSpc>
            </a:pP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C</a:t>
            </a:r>
            <a:endParaRPr lang="en-US" altLang="zh-CN" sz="2400" dirty="0"/>
          </a:p>
        </p:txBody>
      </p:sp>
      <mc:AlternateContent xmlns:mc="http://schemas.openxmlformats.org/markup-compatibility/2006">
        <mc:Choice xmlns:a14="http://schemas.microsoft.com/office/drawing/2010/main" Requires="a14">
          <p:sp>
            <p:nvSpPr>
              <p:cNvPr id="6" name="QC_5_BD.21_1#85ccab2b0.choices?vopoq=1&amp;pid=f7dd4bd8d&amp;color=0,0,0&amp;vtp=1&amp;bbb=1"/>
              <p:cNvSpPr/>
              <p:nvPr/>
            </p:nvSpPr>
            <p:spPr>
              <a:xfrm>
                <a:off x="649224" y="3137363"/>
                <a:ext cx="10899648" cy="467805"/>
              </a:xfrm>
              <a:prstGeom prst="rect">
                <a:avLst/>
              </a:prstGeom>
              <a:noFill/>
            </p:spPr>
            <p:txBody>
              <a:bodyPr wrap="none" lIns="0" tIns="0" rIns="0" bIns="0" rtlCol="0" anchor="t"/>
              <a:lstStyle/>
              <a:p>
                <a:pPr latinLnBrk="1">
                  <a:lnSpc>
                    <a:spcPts val="4200"/>
                  </a:lnSpc>
                  <a:tabLst>
                    <a:tab pos="2955290" algn="l"/>
                    <a:tab pos="5885815" algn="l"/>
                    <a:tab pos="8486140" algn="l"/>
                  </a:tabLst>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a:t>
                </a:r>
                <a14:m>
                  <m:oMath xmlns:m="http://schemas.openxmlformats.org/officeDocument/2006/math">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300</m:t>
                    </m:r>
                    <m:r>
                      <m:rPr>
                        <m:nor/>
                      </m:rP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m:t>∽</m:t>
                    </m:r>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320</m:t>
                    </m:r>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 ℃</m:t>
                    </m:r>
                  </m:oMath>
                </a14:m>
                <a:r>
                  <a:rPr lang="en-US" altLang="zh-CN" sz="24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14:m>
                  <m:oMath xmlns:m="http://schemas.openxmlformats.org/officeDocument/2006/math">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230</m:t>
                    </m:r>
                    <m:r>
                      <m:rPr>
                        <m:nor/>
                      </m:rP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m:t>∽</m:t>
                    </m:r>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250</m:t>
                    </m:r>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 ℃</m:t>
                    </m:r>
                  </m:oMath>
                </a14:m>
                <a:r>
                  <a:rPr lang="en-US" altLang="zh-CN" sz="24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14:m>
                  <m:oMath xmlns:m="http://schemas.openxmlformats.org/officeDocument/2006/math">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60</m:t>
                    </m:r>
                    <m:r>
                      <m:rPr>
                        <m:nor/>
                      </m:rP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m:t>∽</m:t>
                    </m:r>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80</m:t>
                    </m:r>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 ℃</m:t>
                    </m:r>
                  </m:oMath>
                </a14:m>
                <a:r>
                  <a:rPr lang="en-US" altLang="zh-CN" sz="24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D</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14:m>
                  <m:oMath xmlns:m="http://schemas.openxmlformats.org/officeDocument/2006/math">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20</m:t>
                    </m:r>
                    <m:r>
                      <m:rPr>
                        <m:nor/>
                      </m:rP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m:t>∽</m:t>
                    </m:r>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40</m:t>
                    </m:r>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 ℃</m:t>
                    </m:r>
                  </m:oMath>
                </a14:m>
                <a:r>
                  <a:rPr lang="en-US" altLang="zh-CN" sz="100" b="0"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endParaRPr lang="en-US" altLang="zh-CN" sz="2400" dirty="0"/>
              </a:p>
            </p:txBody>
          </p:sp>
        </mc:Choice>
        <mc:Fallback>
          <p:sp>
            <p:nvSpPr>
              <p:cNvPr id="6" name="QC_5_BD.21_1#85ccab2b0.choices?vopoq=1&amp;pid=f7dd4bd8d&amp;color=0,0,0&amp;vtp=1&amp;bbb=1"/>
              <p:cNvSpPr>
                <a:spLocks noRot="1" noChangeAspect="1" noMove="1" noResize="1" noEditPoints="1" noAdjustHandles="1" noChangeArrowheads="1" noChangeShapeType="1" noTextEdit="1"/>
              </p:cNvSpPr>
              <p:nvPr/>
            </p:nvSpPr>
            <p:spPr>
              <a:xfrm>
                <a:off x="649224" y="3137363"/>
                <a:ext cx="10899648" cy="467805"/>
              </a:xfrm>
              <a:prstGeom prst="rect">
                <a:avLst/>
              </a:prstGeom>
              <a:blipFill rotWithShape="1">
                <a:blip r:embed="rId2"/>
                <a:stretch>
                  <a:fillRect l="-2" t="-99" r="1" b="-13923"/>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7" name="QC_5_AS.22_1#85ccab2b0?vopoq=1&amp;pid=f7dd4bd8d&amp;color=0,0,0&amp;vtp=1&amp;bbb=1&amp;hb=1"/>
              <p:cNvSpPr/>
              <p:nvPr/>
            </p:nvSpPr>
            <p:spPr>
              <a:xfrm>
                <a:off x="649224" y="3616090"/>
                <a:ext cx="10899648" cy="2150999"/>
              </a:xfrm>
              <a:prstGeom prst="rect">
                <a:avLst/>
              </a:prstGeom>
              <a:noFill/>
            </p:spPr>
            <p:txBody>
              <a:bodyPr wrap="none" lIns="0" tIns="0" rIns="0" bIns="0" rtlCol="0" anchor="t"/>
              <a:lstStyle/>
              <a:p>
                <a:pPr algn="l" latinLnBrk="1">
                  <a:lnSpc>
                    <a:spcPts val="4400"/>
                  </a:lnSpc>
                </a:pPr>
                <a:r>
                  <a:rPr lang="en-US" altLang="zh-CN" sz="2400" b="0" i="0" dirty="0">
                    <a:solidFill>
                      <a:srgbClr val="FF0000"/>
                    </a:solidFill>
                    <a:latin typeface="Times New Roman" panose="02020603050405020304" pitchFamily="34" charset="0"/>
                    <a:ea typeface="黑体" panose="02010609060101010101" pitchFamily="34" charset="-122"/>
                    <a:cs typeface="Times New Roman" panose="02020603050405020304" pitchFamily="34" charset="-120"/>
                  </a:rPr>
                  <a:t>【解析】</a:t>
                </a: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日常所用的保险丝由铋、铅、锡、镉等金属组成</a:t>
                </a: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，合金的熔点一般比组</a:t>
                </a:r>
                <a:endPar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成它的纯金属的熔点低</a:t>
                </a: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，则该合金的熔点低于</a:t>
                </a:r>
                <a14:m>
                  <m:oMath xmlns:m="http://schemas.openxmlformats.org/officeDocument/2006/math">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231</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9</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 ℃</m:t>
                    </m:r>
                  </m:oMath>
                </a14:m>
                <a:r>
                  <a:rPr lang="en-US" altLang="zh-CN" sz="100" b="0"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，A、B不符合题意</a:t>
                </a: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；保险</a:t>
                </a:r>
                <a:endPar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丝在正常状态下不能熔化</a:t>
                </a: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，故熔点不能低于日常最高气温，D不符合题意</a:t>
                </a: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；熔点在</a:t>
                </a:r>
                <a:endPar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200"/>
                  </a:lnSpc>
                </a:pPr>
                <a14:m>
                  <m:oMath xmlns:m="http://schemas.openxmlformats.org/officeDocument/2006/math">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60</m:t>
                    </m:r>
                    <m:r>
                      <m:rPr>
                        <m:nor/>
                      </m:rPr>
                      <a:rPr lang="en-US" altLang="zh-CN" sz="2400" b="0" i="0" dirty="0">
                        <a:solidFill>
                          <a:srgbClr val="FF0000"/>
                        </a:solidFill>
                        <a:latin typeface="宋体" panose="02010600030101010101" pitchFamily="2" charset="-122"/>
                        <a:ea typeface="宋体" panose="02010600030101010101" pitchFamily="2" charset="-122"/>
                        <a:cs typeface="宋体" panose="02010600030101010101" pitchFamily="34" charset="-120"/>
                      </a:rPr>
                      <m:t>∽</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80</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 ℃</m:t>
                    </m:r>
                  </m:oMath>
                </a14:m>
                <a:r>
                  <a:rPr lang="en-US" altLang="zh-CN" sz="100" b="0"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符合上述条件,C符合题意。</a:t>
                </a:r>
                <a:endParaRPr lang="en-US" altLang="zh-CN" sz="2400" dirty="0"/>
              </a:p>
            </p:txBody>
          </p:sp>
        </mc:Choice>
        <mc:Fallback>
          <p:sp>
            <p:nvSpPr>
              <p:cNvPr id="7" name="QC_5_AS.22_1#85ccab2b0?vopoq=1&amp;pid=f7dd4bd8d&amp;color=0,0,0&amp;vtp=1&amp;bbb=1&amp;hb=1"/>
              <p:cNvSpPr>
                <a:spLocks noRot="1" noChangeAspect="1" noMove="1" noResize="1" noEditPoints="1" noAdjustHandles="1" noChangeArrowheads="1" noChangeShapeType="1" noTextEdit="1"/>
              </p:cNvSpPr>
              <p:nvPr/>
            </p:nvSpPr>
            <p:spPr>
              <a:xfrm>
                <a:off x="649224" y="3616090"/>
                <a:ext cx="10899648" cy="2150999"/>
              </a:xfrm>
              <a:prstGeom prst="rect">
                <a:avLst/>
              </a:prstGeom>
              <a:blipFill rotWithShape="1">
                <a:blip r:embed="rId3"/>
                <a:stretch>
                  <a:fillRect l="-2" t="-19" r="-669" b="-2715"/>
                </a:stretch>
              </a:blipFill>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5">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7">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7">
                                            <p:txEl>
                                              <p:pRg st="0" end="0"/>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7">
                                            <p:txEl>
                                              <p:pRg st="1" end="1"/>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7">
                                            <p:txEl>
                                              <p:pRg st="2" end="2"/>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7"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3_1#eeb5e1541?vopoq=1&amp;pid=f7dd4bd8d&amp;color=0,0,0&amp;vtp=1&amp;bt=1&amp;bbb=1&amp;hb=1"/>
          <p:cNvSpPr/>
          <p:nvPr/>
        </p:nvSpPr>
        <p:spPr>
          <a:xfrm>
            <a:off x="649224" y="864000"/>
            <a:ext cx="10899648" cy="1592199"/>
          </a:xfrm>
          <a:prstGeom prst="rect">
            <a:avLst/>
          </a:prstGeom>
          <a:noFill/>
        </p:spPr>
        <p:txBody>
          <a:bodyPr wrap="none" lIns="0" tIns="0" rIns="0" bIns="0" rtlCol="0" anchor="t"/>
          <a:lstStyle/>
          <a:p>
            <a:pPr algn="l" latinLnBrk="1">
              <a:lnSpc>
                <a:spcPts val="4400"/>
              </a:lnSpc>
            </a:pPr>
            <a:r>
              <a:rPr lang="en-US" altLang="zh-CN" sz="2400" b="1" i="0" dirty="0">
                <a:solidFill>
                  <a:srgbClr val="C00000"/>
                </a:solidFill>
                <a:latin typeface="Times New Roman" panose="02020603050405020304" pitchFamily="34" charset="0"/>
                <a:ea typeface="宋体" panose="02010600030101010101" pitchFamily="2" charset="-122"/>
                <a:cs typeface="Times New Roman" panose="02020603050405020304" pitchFamily="34" charset="-120"/>
              </a:rPr>
              <a:t>6.</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新情境</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传统工艺</a:t>
            </a:r>
            <a:r>
              <a:rPr lang="en-US" altLang="zh-CN" sz="24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[2023江苏无锡梁溪区一模]</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《天工开物》中描述了系统</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、连续</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的炼铁炼钢过程</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。利用煤炭炼铁</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，从炼铁炉流出的生铁水直接流进炒铁炉里炒成</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2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熟铁</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，从而减少了再熔化的过程。</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下列说法错误的是(</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400" dirty="0"/>
          </a:p>
        </p:txBody>
      </p:sp>
      <p:sp>
        <p:nvSpPr>
          <p:cNvPr id="3" name="QC_5_AN.24_1#eeb5e1541.bracket?vopoq=1&amp;pid=f7dd4bd8d&amp;color=0,0,0&amp;vpa=6&amp;vtp=1"/>
          <p:cNvSpPr/>
          <p:nvPr/>
        </p:nvSpPr>
        <p:spPr>
          <a:xfrm>
            <a:off x="7904893" y="1970170"/>
            <a:ext cx="423863" cy="478600"/>
          </a:xfrm>
          <a:prstGeom prst="rect">
            <a:avLst/>
          </a:prstGeom>
          <a:noFill/>
        </p:spPr>
        <p:txBody>
          <a:bodyPr wrap="none" lIns="0" tIns="0" rIns="0" bIns="0" rtlCol="0" anchor="t"/>
          <a:lstStyle/>
          <a:p>
            <a:pPr algn="ctr" latinLnBrk="1">
              <a:lnSpc>
                <a:spcPts val="4200"/>
              </a:lnSpc>
            </a:pP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B</a:t>
            </a:r>
            <a:endParaRPr lang="en-US" altLang="zh-CN" sz="2400" dirty="0"/>
          </a:p>
        </p:txBody>
      </p:sp>
      <p:sp>
        <p:nvSpPr>
          <p:cNvPr id="4" name="QC_5_BD.25_1#eeb5e1541.choices?vopoq=1&amp;pid=f7dd4bd8d&amp;color=0,0,0&amp;vtp=1&amp;bbb=1"/>
          <p:cNvSpPr/>
          <p:nvPr/>
        </p:nvSpPr>
        <p:spPr>
          <a:xfrm>
            <a:off x="649224" y="2519190"/>
            <a:ext cx="10899648" cy="2150999"/>
          </a:xfrm>
          <a:prstGeom prst="rect">
            <a:avLst/>
          </a:prstGeom>
          <a:noFill/>
        </p:spPr>
        <p:txBody>
          <a:bodyPr wrap="none" lIns="0" tIns="0" rIns="0" bIns="0" rtlCol="0" anchor="t"/>
          <a:lstStyle/>
          <a:p>
            <a:pPr algn="l" latinLnBrk="1">
              <a:lnSpc>
                <a:spcPts val="44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A.煤炭燃烧的温度能够达到炼铁所需的温度</a:t>
            </a:r>
            <a:endParaRPr lang="en-US" altLang="zh-CN" sz="2400" dirty="0"/>
          </a:p>
          <a:p>
            <a:pPr latinLnBrk="1">
              <a:lnSpc>
                <a:spcPts val="44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.炼铁炉中流出的是纯铁</a:t>
            </a:r>
            <a:endParaRPr lang="en-US" altLang="zh-CN" sz="2400" dirty="0"/>
          </a:p>
          <a:p>
            <a:pPr latinLnBrk="1">
              <a:lnSpc>
                <a:spcPts val="44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.生铁炒成熟铁的过程中降低了含碳量</a:t>
            </a:r>
            <a:endParaRPr lang="en-US" altLang="zh-CN" sz="2400" dirty="0"/>
          </a:p>
          <a:p>
            <a:pPr latinLnBrk="1">
              <a:lnSpc>
                <a:spcPts val="42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D</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.该炼铁工艺减少了再熔化的过程，节约燃料，彰显了古代劳动人民的智慧</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6_1#eeb5e1541?vopoq=1&amp;pid=f7dd4bd8d&amp;color=0,0,0&amp;vtp=1&amp;bt=1&amp;bbb=1"/>
          <p:cNvSpPr/>
          <p:nvPr/>
        </p:nvSpPr>
        <p:spPr>
          <a:xfrm>
            <a:off x="649224" y="864000"/>
            <a:ext cx="10899648" cy="474599"/>
          </a:xfrm>
          <a:prstGeom prst="rect">
            <a:avLst/>
          </a:prstGeom>
          <a:noFill/>
        </p:spPr>
        <p:txBody>
          <a:bodyPr wrap="none" lIns="0" tIns="0" rIns="0" bIns="0" rtlCol="0" anchor="t"/>
          <a:lstStyle/>
          <a:p>
            <a:pPr algn="l" latinLnBrk="1">
              <a:lnSpc>
                <a:spcPts val="4200"/>
              </a:lnSpc>
            </a:pPr>
            <a:r>
              <a:rPr lang="en-US" altLang="zh-CN" sz="2400" b="0" i="0" dirty="0">
                <a:solidFill>
                  <a:srgbClr val="FF0000"/>
                </a:solidFill>
                <a:latin typeface="Times New Roman" panose="02020603050405020304" pitchFamily="34" charset="0"/>
                <a:ea typeface="黑体" panose="02010609060101010101" pitchFamily="34" charset="-122"/>
                <a:cs typeface="Times New Roman" panose="02020603050405020304" pitchFamily="34" charset="-120"/>
              </a:rPr>
              <a:t>【解析】</a:t>
            </a:r>
            <a:endParaRPr lang="en-US" altLang="zh-CN" sz="2400" dirty="0"/>
          </a:p>
        </p:txBody>
      </p:sp>
      <p:graphicFrame>
        <p:nvGraphicFramePr>
          <p:cNvPr id="16" name="QC_5_AS.26_2#eeb5e1541?colgroup=1,32&amp;vopoq=1&amp;pid=f7dd4bd8d&amp;color=0,0,0&amp;vtp=1&amp;bbb=1"/>
          <p:cNvGraphicFramePr>
            <a:graphicFrameLocks noGrp="1"/>
          </p:cNvGraphicFramePr>
          <p:nvPr/>
        </p:nvGraphicFramePr>
        <p:xfrm>
          <a:off x="649224" y="1467250"/>
          <a:ext cx="10863072" cy="1994664"/>
        </p:xfrm>
        <a:graphic>
          <a:graphicData uri="http://schemas.openxmlformats.org/drawingml/2006/table">
            <a:tbl>
              <a:tblPr/>
              <a:tblGrid>
                <a:gridCol w="740664"/>
                <a:gridCol w="10122408"/>
              </a:tblGrid>
              <a:tr h="498666">
                <a:tc>
                  <a:txBody>
                    <a:bodyPr/>
                    <a:lstStyle/>
                    <a:p>
                      <a:pPr algn="ctr" latinLnBrk="1" hangingPunct="0">
                        <a:lnSpc>
                          <a:spcPts val="3700"/>
                        </a:lnSpc>
                      </a:pP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A</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600"/>
                        </a:lnSpc>
                      </a:pP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煤炭燃烧能够为炼铁提供所需温度</a:t>
                      </a:r>
                      <a:r>
                        <a:rPr lang="en-US" altLang="zh-CN" sz="2400" b="0" i="0" spc="-10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A正确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98666">
                <a:tc>
                  <a:txBody>
                    <a:bodyPr/>
                    <a:lstStyle/>
                    <a:p>
                      <a:pPr algn="ctr" latinLnBrk="1" hangingPunct="0">
                        <a:lnSpc>
                          <a:spcPts val="3700"/>
                        </a:lnSpc>
                      </a:pP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B</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600"/>
                        </a:lnSpc>
                      </a:pP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炼铁过程中加入了碳</a:t>
                      </a:r>
                      <a:r>
                        <a:rPr lang="en-US" altLang="zh-CN" sz="2400" b="0" i="0" spc="-10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从炼铁炉流出的是铁碳合金</a:t>
                      </a:r>
                      <a:r>
                        <a:rPr lang="en-US" altLang="zh-CN" sz="2400" b="0" i="0" spc="-10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不是纯铁</a:t>
                      </a:r>
                      <a:r>
                        <a:rPr lang="en-US" altLang="zh-CN" sz="2400" b="0" i="0" spc="-10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B错误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98666">
                <a:tc>
                  <a:txBody>
                    <a:bodyPr/>
                    <a:lstStyle/>
                    <a:p>
                      <a:pPr algn="ctr" latinLnBrk="1" hangingPunct="0">
                        <a:lnSpc>
                          <a:spcPts val="3700"/>
                        </a:lnSpc>
                      </a:pP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C</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600"/>
                        </a:lnSpc>
                      </a:pP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生铁含碳量较高</a:t>
                      </a:r>
                      <a:r>
                        <a:rPr lang="en-US" altLang="zh-CN" sz="2400" b="0" i="0" spc="-10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熟铁含碳量低</a:t>
                      </a:r>
                      <a:r>
                        <a:rPr lang="en-US" altLang="zh-CN" sz="2400" b="0" i="0" spc="-10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生铁炒成熟铁降低了含碳量</a:t>
                      </a:r>
                      <a:r>
                        <a:rPr lang="en-US" altLang="zh-CN" sz="2400" b="0" i="0" spc="-10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C正确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98666">
                <a:tc>
                  <a:txBody>
                    <a:bodyPr/>
                    <a:lstStyle/>
                    <a:p>
                      <a:pPr algn="ctr" latinLnBrk="1" hangingPunct="0">
                        <a:lnSpc>
                          <a:spcPts val="3700"/>
                        </a:lnSpc>
                      </a:pP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D</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600"/>
                        </a:lnSpc>
                      </a:pP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该炼铁工艺减少了再熔化的过程</a:t>
                      </a:r>
                      <a:r>
                        <a:rPr lang="en-US" altLang="zh-CN" sz="2400" b="0" i="0" spc="-10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节约了燃料</a:t>
                      </a:r>
                      <a:r>
                        <a:rPr lang="en-US" altLang="zh-CN" sz="2400" b="0" i="0" spc="-10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D正确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499"/>
                                          </p:stCondLst>
                                        </p:cTn>
                                        <p:tgtEl>
                                          <p:spTgt spid="2">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2">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499"/>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EX.27_1#eeb5e1541?vopoq=1&amp;pid=f7dd4bd8d&amp;color=0,0,0&amp;vtp=1&amp;bt=1&amp;bbb=1&amp;hb=1"/>
              <p:cNvSpPr/>
              <p:nvPr/>
            </p:nvSpPr>
            <p:spPr>
              <a:xfrm>
                <a:off x="649224" y="864000"/>
                <a:ext cx="10899648" cy="2150999"/>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上分心得</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生铁和钢</a:t>
                </a:r>
                <a:endParaRPr lang="en-US" altLang="zh-CN" sz="2400" dirty="0"/>
              </a:p>
              <a:p>
                <a:pPr latinLnBrk="1">
                  <a:lnSpc>
                    <a:spcPts val="4400"/>
                  </a:lnSpc>
                </a:pPr>
                <a:r>
                  <a:rPr lang="en-US" altLang="zh-CN" sz="24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生铁的含碳量为</a:t>
                </a:r>
                <a14:m>
                  <m:oMath xmlns:m="http://schemas.openxmlformats.org/officeDocument/2006/math">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2</m:t>
                    </m:r>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4</m:t>
                    </m:r>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3</m:t>
                    </m:r>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oMath>
                </a14:m>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钢的含碳量为</a:t>
                </a:r>
                <a14:m>
                  <m:oMath xmlns:m="http://schemas.openxmlformats.org/officeDocument/2006/math">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0</m:t>
                    </m:r>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03</m:t>
                    </m:r>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2</m:t>
                    </m:r>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oMath>
                </a14:m>
                <a:r>
                  <a:rPr lang="en-US" altLang="zh-CN" sz="100" b="0"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生铁和钢的主要区别在</a:t>
                </a:r>
                <a:endParaRPr lang="en-US" altLang="zh-CN" sz="24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400"/>
                  </a:lnSpc>
                </a:pPr>
                <a:r>
                  <a:rPr lang="en-US" altLang="zh-CN" sz="24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于含碳量不同</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生铁和钢都是铁的合金</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由于生铁和钢的含碳量不同</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决定了生</a:t>
                </a:r>
                <a:endParaRPr lang="en-US" altLang="zh-CN" sz="24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200"/>
                  </a:lnSpc>
                </a:pPr>
                <a:r>
                  <a:rPr lang="en-US" altLang="zh-CN" sz="24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铁和钢具有不同的性质和用途</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mc:Choice>
        <mc:Fallback>
          <p:sp>
            <p:nvSpPr>
              <p:cNvPr id="2" name="QC_5_EX.27_1#eeb5e1541?vopoq=1&amp;pid=f7dd4bd8d&amp;color=0,0,0&amp;vtp=1&amp;bt=1&amp;bbb=1&amp;hb=1"/>
              <p:cNvSpPr>
                <a:spLocks noRot="1" noChangeAspect="1" noMove="1" noResize="1" noEditPoints="1" noAdjustHandles="1" noChangeArrowheads="1" noChangeShapeType="1" noTextEdit="1"/>
              </p:cNvSpPr>
              <p:nvPr/>
            </p:nvSpPr>
            <p:spPr>
              <a:xfrm>
                <a:off x="649224" y="864000"/>
                <a:ext cx="10899648" cy="2150999"/>
              </a:xfrm>
              <a:prstGeom prst="rect">
                <a:avLst/>
              </a:prstGeom>
              <a:blipFill rotWithShape="1">
                <a:blip r:embed="rId1"/>
                <a:stretch>
                  <a:fillRect l="-2" t="-19" r="1" b="-2715"/>
                </a:stretch>
              </a:blipFill>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499"/>
                                          </p:stCondLst>
                                        </p:cTn>
                                        <p:tgtEl>
                                          <p:spTgt spid="2">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2">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499"/>
                                          </p:stCondLst>
                                        </p:cTn>
                                        <p:tgtEl>
                                          <p:spTgt spid="2">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499"/>
                                          </p:stCondLst>
                                        </p:cTn>
                                        <p:tgtEl>
                                          <p:spTgt spid="2">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8_1#e80ccc452?vopoq=1&amp;pid=f7dd4bd8d&amp;color=0,0,0&amp;vtp=1&amp;bt=1&amp;bbb=1&amp;hb=1"/>
          <p:cNvSpPr/>
          <p:nvPr/>
        </p:nvSpPr>
        <p:spPr>
          <a:xfrm>
            <a:off x="649224" y="864000"/>
            <a:ext cx="10899648" cy="1592199"/>
          </a:xfrm>
          <a:prstGeom prst="rect">
            <a:avLst/>
          </a:prstGeom>
          <a:noFill/>
        </p:spPr>
        <p:txBody>
          <a:bodyPr wrap="none" lIns="0" tIns="0" rIns="0" bIns="0" rtlCol="0" anchor="t"/>
          <a:lstStyle/>
          <a:p>
            <a:pPr algn="l" latinLnBrk="1">
              <a:lnSpc>
                <a:spcPts val="4400"/>
              </a:lnSpc>
            </a:pPr>
            <a:r>
              <a:rPr lang="en-US" altLang="zh-CN" sz="2400" b="1" i="0" dirty="0">
                <a:solidFill>
                  <a:srgbClr val="C00000"/>
                </a:solidFill>
                <a:latin typeface="Times New Roman" panose="02020603050405020304" pitchFamily="34" charset="0"/>
                <a:ea typeface="宋体" panose="02010600030101010101" pitchFamily="2" charset="-122"/>
                <a:cs typeface="Times New Roman" panose="02020603050405020304" pitchFamily="34" charset="-120"/>
              </a:rPr>
              <a:t>7.</a:t>
            </a:r>
            <a:r>
              <a:rPr lang="en-US" altLang="zh-CN" sz="24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[2024内蒙古呼伦贝尔期末]</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甲、乙、丙三种金属，分别投入稀盐酸中</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，只有甲能</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产生气体</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；将乙、丙分别放入硝酸银溶液中，一段时间后，</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丙的表面有银析出，</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2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乙没有变化</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。则甲、乙、</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丙三种金属的活动性顺序为</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400" dirty="0"/>
          </a:p>
        </p:txBody>
      </p:sp>
      <p:sp>
        <p:nvSpPr>
          <p:cNvPr id="3" name="QC_5_AN.29_1#e80ccc452.bracket?vopoq=1&amp;pid=f7dd4bd8d&amp;color=0,0,0&amp;vpa=7&amp;vtp=1"/>
          <p:cNvSpPr/>
          <p:nvPr/>
        </p:nvSpPr>
        <p:spPr>
          <a:xfrm>
            <a:off x="8057293" y="1970170"/>
            <a:ext cx="423863" cy="478600"/>
          </a:xfrm>
          <a:prstGeom prst="rect">
            <a:avLst/>
          </a:prstGeom>
          <a:noFill/>
        </p:spPr>
        <p:txBody>
          <a:bodyPr wrap="none" lIns="0" tIns="0" rIns="0" bIns="0" rtlCol="0" anchor="t"/>
          <a:lstStyle/>
          <a:p>
            <a:pPr algn="ctr" latinLnBrk="1">
              <a:lnSpc>
                <a:spcPts val="4200"/>
              </a:lnSpc>
            </a:pP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B</a:t>
            </a:r>
            <a:endParaRPr lang="en-US" altLang="zh-CN" sz="2400" dirty="0"/>
          </a:p>
        </p:txBody>
      </p:sp>
      <mc:AlternateContent xmlns:mc="http://schemas.openxmlformats.org/markup-compatibility/2006">
        <mc:Choice xmlns:a14="http://schemas.microsoft.com/office/drawing/2010/main" Requires="a14">
          <p:sp>
            <p:nvSpPr>
              <p:cNvPr id="4" name="QC_5_BD.30_1#e80ccc452.choices?vopoq=1&amp;pid=f7dd4bd8d&amp;color=0,0,0&amp;vtp=1&amp;bbb=1"/>
              <p:cNvSpPr/>
              <p:nvPr/>
            </p:nvSpPr>
            <p:spPr>
              <a:xfrm>
                <a:off x="649224" y="2512522"/>
                <a:ext cx="10899648" cy="474599"/>
              </a:xfrm>
              <a:prstGeom prst="rect">
                <a:avLst/>
              </a:prstGeom>
              <a:noFill/>
            </p:spPr>
            <p:txBody>
              <a:bodyPr wrap="none" lIns="0" tIns="0" rIns="0" bIns="0" rtlCol="0" anchor="t"/>
              <a:lstStyle/>
              <a:p>
                <a:pPr latinLnBrk="1">
                  <a:lnSpc>
                    <a:spcPts val="4200"/>
                  </a:lnSpc>
                  <a:tabLst>
                    <a:tab pos="2790190" algn="l"/>
                    <a:tab pos="5555615" algn="l"/>
                    <a:tab pos="8321040" algn="l"/>
                  </a:tabLst>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A.甲</a:t>
                </a:r>
                <a14:m>
                  <m:oMath xmlns:m="http://schemas.openxmlformats.org/officeDocument/2006/math">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&gt;</m:t>
                    </m:r>
                  </m:oMath>
                </a14:m>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乙</a:t>
                </a:r>
                <a14:m>
                  <m:oMath xmlns:m="http://schemas.openxmlformats.org/officeDocument/2006/math">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&gt;</m:t>
                    </m:r>
                  </m:oMath>
                </a14:m>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丙</a:t>
                </a:r>
                <a:r>
                  <a:rPr lang="en-US" altLang="zh-CN" sz="24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.甲</a:t>
                </a:r>
                <a14:m>
                  <m:oMath xmlns:m="http://schemas.openxmlformats.org/officeDocument/2006/math">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&gt;</m:t>
                    </m:r>
                  </m:oMath>
                </a14:m>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丙</a:t>
                </a:r>
                <a14:m>
                  <m:oMath xmlns:m="http://schemas.openxmlformats.org/officeDocument/2006/math">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&gt;</m:t>
                    </m:r>
                  </m:oMath>
                </a14:m>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乙</a:t>
                </a:r>
                <a:r>
                  <a:rPr lang="en-US" altLang="zh-CN" sz="24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.乙</a:t>
                </a:r>
                <a14:m>
                  <m:oMath xmlns:m="http://schemas.openxmlformats.org/officeDocument/2006/math">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&gt;</m:t>
                    </m:r>
                  </m:oMath>
                </a14:m>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甲</a:t>
                </a:r>
                <a14:m>
                  <m:oMath xmlns:m="http://schemas.openxmlformats.org/officeDocument/2006/math">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&gt;</m:t>
                    </m:r>
                  </m:oMath>
                </a14:m>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丙</a:t>
                </a:r>
                <a:r>
                  <a:rPr lang="en-US" altLang="zh-CN" sz="24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D</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.丙</a:t>
                </a:r>
                <a14:m>
                  <m:oMath xmlns:m="http://schemas.openxmlformats.org/officeDocument/2006/math">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&gt;</m:t>
                    </m:r>
                  </m:oMath>
                </a14:m>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乙</a:t>
                </a:r>
                <a14:m>
                  <m:oMath xmlns:m="http://schemas.openxmlformats.org/officeDocument/2006/math">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&gt;</m:t>
                    </m:r>
                  </m:oMath>
                </a14:m>
                <a:r>
                  <a:rPr lang="en-US" altLang="zh-CN" sz="100" b="0"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甲</a:t>
                </a:r>
                <a:endParaRPr lang="en-US" altLang="zh-CN" sz="2400" dirty="0"/>
              </a:p>
            </p:txBody>
          </p:sp>
        </mc:Choice>
        <mc:Fallback>
          <p:sp>
            <p:nvSpPr>
              <p:cNvPr id="4" name="QC_5_BD.30_1#e80ccc452.choices?vopoq=1&amp;pid=f7dd4bd8d&amp;color=0,0,0&amp;vtp=1&amp;bbb=1"/>
              <p:cNvSpPr>
                <a:spLocks noRot="1" noChangeAspect="1" noMove="1" noResize="1" noEditPoints="1" noAdjustHandles="1" noChangeArrowheads="1" noChangeShapeType="1" noTextEdit="1"/>
              </p:cNvSpPr>
              <p:nvPr/>
            </p:nvSpPr>
            <p:spPr>
              <a:xfrm>
                <a:off x="649224" y="2512522"/>
                <a:ext cx="10899648" cy="474599"/>
              </a:xfrm>
              <a:prstGeom prst="rect">
                <a:avLst/>
              </a:prstGeom>
              <a:blipFill rotWithShape="1">
                <a:blip r:embed="rId1"/>
                <a:stretch>
                  <a:fillRect l="-2" t="-97" r="1" b="-12292"/>
                </a:stretch>
              </a:blipFill>
            </p:spPr>
            <p:txBody>
              <a:bodyPr/>
              <a:lstStyle/>
              <a:p>
                <a:r>
                  <a:rPr lang="zh-CN" altLang="en-US">
                    <a:noFill/>
                  </a:rPr>
                  <a:t> </a:t>
                </a:r>
              </a:p>
            </p:txBody>
          </p:sp>
        </mc:Fallback>
      </mc:AlternateContent>
      <p:sp>
        <p:nvSpPr>
          <p:cNvPr id="5" name="QC_5_AS.31_1#e80ccc452?vopoq=1&amp;pid=f7dd4bd8d&amp;color=0,0,0&amp;vtp=1&amp;bbb=1"/>
          <p:cNvSpPr/>
          <p:nvPr/>
        </p:nvSpPr>
        <p:spPr>
          <a:xfrm>
            <a:off x="649224" y="2991249"/>
            <a:ext cx="10899648" cy="474599"/>
          </a:xfrm>
          <a:prstGeom prst="rect">
            <a:avLst/>
          </a:prstGeom>
          <a:noFill/>
        </p:spPr>
        <p:txBody>
          <a:bodyPr wrap="none" lIns="0" tIns="0" rIns="0" bIns="0" rtlCol="0" anchor="t"/>
          <a:lstStyle/>
          <a:p>
            <a:pPr algn="l" latinLnBrk="1">
              <a:lnSpc>
                <a:spcPts val="4200"/>
              </a:lnSpc>
            </a:pPr>
            <a:r>
              <a:rPr lang="en-US" altLang="zh-CN" sz="2400" b="0" i="0" dirty="0">
                <a:solidFill>
                  <a:srgbClr val="FF0000"/>
                </a:solidFill>
                <a:latin typeface="Times New Roman" panose="02020603050405020304" pitchFamily="34" charset="0"/>
                <a:ea typeface="黑体" panose="02010609060101010101" pitchFamily="34" charset="-122"/>
                <a:cs typeface="Times New Roman" panose="02020603050405020304" pitchFamily="34" charset="-120"/>
              </a:rPr>
              <a:t>【解析】</a:t>
            </a:r>
            <a:endParaRPr lang="en-US" altLang="zh-CN" sz="2400" dirty="0"/>
          </a:p>
        </p:txBody>
      </p:sp>
      <mc:AlternateContent xmlns:mc="http://schemas.openxmlformats.org/markup-compatibility/2006" xmlns:a14="http://schemas.microsoft.com/office/drawing/2010/main">
        <mc:Choice Requires="a14">
          <p:graphicFrame>
            <p:nvGraphicFramePr>
              <p:cNvPr id="18" name="QC_5_AS.31_2#e80ccc452?colgroup=9,6,6,9&amp;vopoq=1&amp;pid=f7dd4bd8d&amp;color=0,0,0&amp;vtp=1&amp;bbb=1"/>
              <p:cNvGraphicFramePr>
                <a:graphicFrameLocks noGrp="1"/>
              </p:cNvGraphicFramePr>
              <p:nvPr/>
            </p:nvGraphicFramePr>
            <p:xfrm>
              <a:off x="649224" y="3602119"/>
              <a:ext cx="10863072" cy="1982661"/>
            </p:xfrm>
            <a:graphic>
              <a:graphicData uri="http://schemas.openxmlformats.org/drawingml/2006/table">
                <a:tbl>
                  <a:tblPr/>
                  <a:tblGrid>
                    <a:gridCol w="3163824"/>
                    <a:gridCol w="2276856"/>
                    <a:gridCol w="2276856"/>
                    <a:gridCol w="3145536"/>
                  </a:tblGrid>
                  <a:tr h="494665">
                    <a:tc>
                      <a:txBody>
                        <a:bodyPr/>
                        <a:lstStyle/>
                        <a:p>
                          <a:pPr algn="ctr" latinLnBrk="1" hangingPunct="0">
                            <a:lnSpc>
                              <a:spcPts val="3700"/>
                            </a:lnSpc>
                          </a:pPr>
                          <a:r>
                            <a:rPr lang="en-US" altLang="zh-CN" sz="24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金属种类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94665">
                    <a:tc>
                      <a:txBody>
                        <a:bodyPr/>
                        <a:lstStyle/>
                        <a:p>
                          <a:pPr algn="ctr" latinLnBrk="1" hangingPunct="0">
                            <a:lnSpc>
                              <a:spcPts val="3700"/>
                            </a:lnSpc>
                          </a:pPr>
                          <a:r>
                            <a:rPr lang="en-US" altLang="zh-CN" sz="24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稀盐酸</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产生气泡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无气泡产生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无气泡产生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98666">
                    <a:tc>
                      <a:txBody>
                        <a:bodyPr/>
                        <a:lstStyle/>
                        <a:p>
                          <a:pPr algn="ctr" latinLnBrk="1" hangingPunct="0">
                            <a:lnSpc>
                              <a:spcPts val="3700"/>
                            </a:lnSpc>
                          </a:pPr>
                          <a:r>
                            <a:rPr lang="en-US" altLang="zh-CN" sz="24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硝酸银溶液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700"/>
                            </a:lnSpc>
                          </a:pP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没有变化</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有银析出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94665">
                    <a:tc>
                      <a:txBody>
                        <a:bodyPr/>
                        <a:lstStyle/>
                        <a:p>
                          <a:pPr algn="ctr" latinLnBrk="1" hangingPunct="0">
                            <a:lnSpc>
                              <a:spcPts val="3700"/>
                            </a:lnSpc>
                          </a:pPr>
                          <a:r>
                            <a:rPr lang="en-US" altLang="zh-CN" sz="24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金属活动性顺序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3">
                      <a:txBody>
                        <a:bodyPr/>
                        <a:lstStyle/>
                        <a:p>
                          <a:pPr algn="ctr" latinLnBrk="1" hangingPunct="0">
                            <a:lnSpc>
                              <a:spcPts val="3600"/>
                            </a:lnSpc>
                          </a:pP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甲</a:t>
                          </a:r>
                          <a14:m>
                            <m:oMath xmlns:m="http://schemas.openxmlformats.org/officeDocument/2006/math">
                              <m:r>
                                <a:rPr lang="en-US" altLang="zh-CN" sz="2400" b="0" i="0" spc="-10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&gt;</m:t>
                              </m:r>
                            </m:oMath>
                          </a14:m>
                          <a:r>
                            <a:rPr lang="en-US" altLang="zh-CN" sz="24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丙</a:t>
                          </a:r>
                          <a14:m>
                            <m:oMath xmlns:m="http://schemas.openxmlformats.org/officeDocument/2006/math">
                              <m:r>
                                <a:rPr lang="en-US" altLang="zh-CN" sz="2400" b="0" i="0" spc="-10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&gt;</m:t>
                              </m:r>
                            </m:oMath>
                          </a14:m>
                          <a:r>
                            <a:rPr lang="en-US" altLang="zh-CN" sz="100" b="0"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hMerge="1">
                      <a:tcPr/>
                    </a:tc>
                  </a:tr>
                </a:tbl>
              </a:graphicData>
            </a:graphic>
          </p:graphicFrame>
        </mc:Choice>
        <mc:Fallback xmlns="">
          <p:graphicFrame>
            <p:nvGraphicFramePr>
              <p:cNvPr id="18" name="QC_5_AS.31_2#e80ccc452?colgroup=9,6,6,9&amp;vopoq=1&amp;pid=f7dd4bd8d&amp;color=0,0,0&amp;vtp=1&amp;bbb=1"/>
              <p:cNvGraphicFramePr>
                <a:graphicFrameLocks noGrp="1"/>
              </p:cNvGraphicFramePr>
              <p:nvPr/>
            </p:nvGraphicFramePr>
            <p:xfrm>
              <a:off x="649224" y="3602119"/>
              <a:ext cx="10863072" cy="1982661"/>
            </p:xfrm>
            <a:graphic>
              <a:graphicData uri="http://schemas.openxmlformats.org/drawingml/2006/table">
                <a:tbl>
                  <a:tblPr/>
                  <a:tblGrid>
                    <a:gridCol w="3163824"/>
                    <a:gridCol w="2276856"/>
                    <a:gridCol w="2276856"/>
                    <a:gridCol w="3145536"/>
                  </a:tblGrid>
                  <a:tr h="494665">
                    <a:tc>
                      <a:txBody>
                        <a:bodyPr/>
                        <a:lstStyle/>
                        <a:p>
                          <a:pPr algn="ctr" latinLnBrk="1" hangingPunct="0">
                            <a:lnSpc>
                              <a:spcPts val="3700"/>
                            </a:lnSpc>
                          </a:pPr>
                          <a:r>
                            <a:rPr lang="en-US" altLang="zh-CN" sz="24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金属种类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94665">
                    <a:tc>
                      <a:txBody>
                        <a:bodyPr/>
                        <a:lstStyle/>
                        <a:p>
                          <a:pPr algn="ctr" latinLnBrk="1" hangingPunct="0">
                            <a:lnSpc>
                              <a:spcPts val="3700"/>
                            </a:lnSpc>
                          </a:pPr>
                          <a:r>
                            <a:rPr lang="en-US" altLang="zh-CN" sz="24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稀盐酸</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产生气泡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无气泡产生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无气泡产生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98666">
                    <a:tc>
                      <a:txBody>
                        <a:bodyPr/>
                        <a:lstStyle/>
                        <a:p>
                          <a:pPr algn="ctr" latinLnBrk="1" hangingPunct="0">
                            <a:lnSpc>
                              <a:spcPts val="3700"/>
                            </a:lnSpc>
                          </a:pPr>
                          <a:r>
                            <a:rPr lang="en-US" altLang="zh-CN" sz="24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硝酸银溶液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700"/>
                            </a:lnSpc>
                          </a:pP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没有变化</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有银析出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94665">
                    <a:tc>
                      <a:txBody>
                        <a:bodyPr/>
                        <a:lstStyle/>
                        <a:p>
                          <a:pPr algn="ctr" latinLnBrk="1" hangingPunct="0">
                            <a:lnSpc>
                              <a:spcPts val="3700"/>
                            </a:lnSpc>
                          </a:pPr>
                          <a:r>
                            <a:rPr lang="en-US" altLang="zh-CN" sz="24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金属活动性顺序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3">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hMerge="1">
                      <a:tcPr/>
                    </a:tc>
                    <a:tc hMerge="1">
                      <a:tcPr/>
                    </a:tc>
                  </a:tr>
                </a:tbl>
              </a:graphicData>
            </a:graphic>
          </p:graphicFrame>
        </mc:Fallback>
      </mc:AlternateContent>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5">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5">
                                            <p:txEl>
                                              <p:pRg st="0" end="0"/>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499"/>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32_1#52347734f?sp=1&amp;vopoq=1&amp;pid=f7dd4bd8d&amp;color=0,0,0&amp;vtp=1&amp;bt=1&amp;bbb=1&amp;hb=1"/>
          <p:cNvSpPr/>
          <p:nvPr/>
        </p:nvSpPr>
        <p:spPr>
          <a:xfrm>
            <a:off x="649224" y="864000"/>
            <a:ext cx="10899648" cy="944499"/>
          </a:xfrm>
          <a:prstGeom prst="rect">
            <a:avLst/>
          </a:prstGeom>
          <a:noFill/>
        </p:spPr>
        <p:txBody>
          <a:bodyPr wrap="none" lIns="0" tIns="0" rIns="0" bIns="0" rtlCol="0" anchor="t"/>
          <a:lstStyle/>
          <a:p>
            <a:pPr algn="l" latinLnBrk="1">
              <a:lnSpc>
                <a:spcPts val="4000"/>
              </a:lnSpc>
            </a:pPr>
            <a:r>
              <a:rPr lang="en-US" altLang="zh-CN" sz="2400" b="1" i="0" dirty="0">
                <a:solidFill>
                  <a:srgbClr val="C00000"/>
                </a:solidFill>
                <a:latin typeface="Times New Roman" panose="02020603050405020304" pitchFamily="34" charset="0"/>
                <a:ea typeface="宋体" panose="02010600030101010101" pitchFamily="2" charset="-122"/>
                <a:cs typeface="Times New Roman" panose="02020603050405020304" pitchFamily="34" charset="-120"/>
              </a:rPr>
              <a:t>8.</a:t>
            </a:r>
            <a:r>
              <a:rPr lang="en-US" altLang="zh-CN" sz="24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[2024广东广州期末]</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为探究“影响锌与酸反应剧烈程度的因素</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”，某小组设计了下</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38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列实验</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下列说法正确的是(</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400" dirty="0"/>
          </a:p>
        </p:txBody>
      </p:sp>
      <p:graphicFrame>
        <p:nvGraphicFramePr>
          <p:cNvPr id="19" name="QC_5_BD.32_2#52347734f?colgroup=11,11,11&amp;vopoq=1&amp;pid=f7dd4bd8d&amp;color=0,0,0&amp;vtp=1&amp;bbb=1"/>
          <p:cNvGraphicFramePr>
            <a:graphicFrameLocks noGrp="1"/>
          </p:cNvGraphicFramePr>
          <p:nvPr/>
        </p:nvGraphicFramePr>
        <p:xfrm>
          <a:off x="649224" y="1947881"/>
          <a:ext cx="10881360" cy="2038922"/>
        </p:xfrm>
        <a:graphic>
          <a:graphicData uri="http://schemas.openxmlformats.org/drawingml/2006/table">
            <a:tbl>
              <a:tblPr/>
              <a:tblGrid>
                <a:gridCol w="3703320"/>
                <a:gridCol w="3593592"/>
                <a:gridCol w="3584448"/>
              </a:tblGrid>
              <a:tr h="516636">
                <a:tc>
                  <a:txBody>
                    <a:bodyPr/>
                    <a:lstStyle/>
                    <a:p>
                      <a:pPr algn="ctr" latinLnBrk="1" hangingPunct="0">
                        <a:lnSpc>
                          <a:spcPts val="38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实验①</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8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实验②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8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实验③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522286">
                <a:tc>
                  <a:txBody>
                    <a:bodyPr/>
                    <a:lstStyle/>
                    <a:p>
                      <a:pPr algn="ctr" latinLnBrk="1" hangingPunct="0">
                        <a:lnSpc>
                          <a:spcPts val="12900"/>
                        </a:lnSpc>
                      </a:pPr>
                      <a:r>
                        <a:rPr lang="en-US" altLang="zh-CN" sz="7250" b="0" i="0" kern="0" spc="-9990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_</a:t>
                      </a:r>
                      <a:r>
                        <a:rPr lang="en-US" altLang="zh-CN" sz="900" b="0" i="0" kern="0" spc="0">
                          <a:solidFill>
                            <a:srgbClr val="FFFFFF"/>
                          </a:solidFill>
                          <a:latin typeface="宋体" panose="02010600030101010101" pitchFamily="2" charset="-122"/>
                          <a:ea typeface="宋体" panose="02010600030101010101" pitchFamily="2" charset="-122"/>
                          <a:cs typeface="Times New Roman" panose="02020603050405020304" pitchFamily="34" charset="-120"/>
                        </a:rPr>
                        <a:t>____________________</a:t>
                      </a:r>
                      <a:endParaRPr lang="en-US" altLang="zh-CN" sz="900" spc="0" dirty="0">
                        <a:latin typeface="宋体"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12900"/>
                        </a:lnSpc>
                      </a:pPr>
                      <a:r>
                        <a:rPr lang="en-US" altLang="zh-CN" sz="7250" b="0" i="0" kern="0" spc="-9990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_</a:t>
                      </a:r>
                      <a:r>
                        <a:rPr lang="en-US" altLang="zh-CN" sz="900" b="0" i="0" kern="0" spc="0">
                          <a:solidFill>
                            <a:srgbClr val="FFFFFF"/>
                          </a:solidFill>
                          <a:latin typeface="宋体" panose="02010600030101010101" pitchFamily="2" charset="-122"/>
                          <a:ea typeface="宋体" panose="02010600030101010101" pitchFamily="2" charset="-122"/>
                          <a:cs typeface="Times New Roman" panose="02020603050405020304" pitchFamily="34" charset="-120"/>
                        </a:rPr>
                        <a:t>___________________</a:t>
                      </a:r>
                      <a:endParaRPr lang="en-US" altLang="zh-CN" sz="900" spc="0" dirty="0">
                        <a:latin typeface="宋体"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12400"/>
                        </a:lnSpc>
                      </a:pPr>
                      <a:r>
                        <a:rPr lang="en-US" altLang="zh-CN" sz="6950" b="0" i="0" kern="0" spc="-9990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_</a:t>
                      </a:r>
                      <a:r>
                        <a:rPr lang="en-US" altLang="zh-CN" sz="900" b="0" i="0" kern="0" spc="0">
                          <a:solidFill>
                            <a:srgbClr val="FFFFFF"/>
                          </a:solidFill>
                          <a:latin typeface="宋体" panose="02010600030101010101" pitchFamily="2" charset="-122"/>
                          <a:ea typeface="宋体" panose="02010600030101010101" pitchFamily="2" charset="-122"/>
                          <a:cs typeface="Times New Roman" panose="02020603050405020304" pitchFamily="34" charset="-120"/>
                        </a:rPr>
                        <a:t>________________________</a:t>
                      </a:r>
                      <a:endParaRPr lang="en-US" altLang="zh-CN" sz="900" spc="0" dirty="0">
                        <a:latin typeface="宋体"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pic>
        <p:nvPicPr>
          <p:cNvPr id="4" name="QC_5_BD.32_3#52347734f.table_image?tii=1&amp;vopoq=1&amp;pid=f7dd4bd8d&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965960" y="2494140"/>
            <a:ext cx="1069848" cy="146304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5_BD.32_4#52347734f.table_image?tii=2&amp;vopoq=1&amp;pid=f7dd4bd8d&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5641848" y="2494140"/>
            <a:ext cx="1014984" cy="146304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6" name="QC_5_BD.32_5#52347734f.table_image?tii=3&amp;vopoq=1&amp;pid=f7dd4bd8d&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102852" y="2526144"/>
            <a:ext cx="1271016" cy="139903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7" name="QC_5_AN.33_1#52347734f.bracket?vopoq=1&amp;pid=f7dd4bd8d&amp;color=0,0,0&amp;vpa=8&amp;vtp=1"/>
          <p:cNvSpPr/>
          <p:nvPr/>
        </p:nvSpPr>
        <p:spPr>
          <a:xfrm>
            <a:off x="4552092" y="1355363"/>
            <a:ext cx="423863" cy="440500"/>
          </a:xfrm>
          <a:prstGeom prst="rect">
            <a:avLst/>
          </a:prstGeom>
          <a:noFill/>
        </p:spPr>
        <p:txBody>
          <a:bodyPr wrap="none" lIns="0" tIns="0" rIns="0" bIns="0" rtlCol="0" anchor="t"/>
          <a:lstStyle/>
          <a:p>
            <a:pPr algn="ctr" latinLnBrk="1">
              <a:lnSpc>
                <a:spcPts val="3800"/>
              </a:lnSpc>
            </a:pP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C</a:t>
            </a:r>
            <a:endParaRPr lang="en-US" altLang="zh-CN" sz="2400" dirty="0"/>
          </a:p>
        </p:txBody>
      </p:sp>
      <p:sp>
        <p:nvSpPr>
          <p:cNvPr id="8" name="QC_5_BD.34_1#52347734f.choices?vopoq=1&amp;pid=f7dd4bd8d&amp;color=0,0,0&amp;vtp=1&amp;bbb=1"/>
          <p:cNvSpPr/>
          <p:nvPr/>
        </p:nvSpPr>
        <p:spPr>
          <a:xfrm>
            <a:off x="649224" y="4119581"/>
            <a:ext cx="10899648" cy="1960499"/>
          </a:xfrm>
          <a:prstGeom prst="rect">
            <a:avLst/>
          </a:prstGeom>
          <a:noFill/>
        </p:spPr>
        <p:txBody>
          <a:bodyPr wrap="none" lIns="0" tIns="0" rIns="0" bIns="0" rtlCol="0" anchor="t"/>
          <a:lstStyle/>
          <a:p>
            <a:pPr algn="l" latinLnBrk="1">
              <a:lnSpc>
                <a:spcPts val="40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A.对比实验①和②，可探究酸的种类对反应剧烈程度的影响</a:t>
            </a:r>
            <a:endParaRPr lang="en-US" altLang="zh-CN" sz="2400" dirty="0"/>
          </a:p>
          <a:p>
            <a:pPr latinLnBrk="1">
              <a:lnSpc>
                <a:spcPts val="40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.对比实验①和②，可探究锌的形状对反应剧烈程度的影响</a:t>
            </a:r>
            <a:endParaRPr lang="en-US" altLang="zh-CN" sz="2400" dirty="0"/>
          </a:p>
          <a:p>
            <a:pPr latinLnBrk="1">
              <a:lnSpc>
                <a:spcPts val="40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.对比实验①和③，可探究温度对反应剧烈程度的影响</a:t>
            </a:r>
            <a:endParaRPr lang="en-US" altLang="zh-CN" sz="2400" dirty="0"/>
          </a:p>
          <a:p>
            <a:pPr latinLnBrk="1">
              <a:lnSpc>
                <a:spcPts val="38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D</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.对比实验②和③，可探究温度对反应剧烈程度的影响</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7">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5_1#52347734f?vopoq=1&amp;pid=f7dd4bd8d&amp;color=0,0,0&amp;vtp=1&amp;bt=1&amp;bbb=1&amp;hb=1"/>
          <p:cNvSpPr/>
          <p:nvPr/>
        </p:nvSpPr>
        <p:spPr>
          <a:xfrm>
            <a:off x="649224" y="864000"/>
            <a:ext cx="10899648" cy="2150999"/>
          </a:xfrm>
          <a:prstGeom prst="rect">
            <a:avLst/>
          </a:prstGeom>
          <a:noFill/>
        </p:spPr>
        <p:txBody>
          <a:bodyPr wrap="none" lIns="0" tIns="0" rIns="0" bIns="0" rtlCol="0" anchor="t"/>
          <a:lstStyle/>
          <a:p>
            <a:pPr algn="l" latinLnBrk="1">
              <a:lnSpc>
                <a:spcPts val="4400"/>
              </a:lnSpc>
            </a:pPr>
            <a:r>
              <a:rPr lang="en-US" altLang="zh-CN" sz="2400" b="0" i="0" dirty="0">
                <a:solidFill>
                  <a:srgbClr val="FF0000"/>
                </a:solidFill>
                <a:latin typeface="Times New Roman" panose="02020603050405020304" pitchFamily="34" charset="0"/>
                <a:ea typeface="黑体" panose="02010609060101010101" pitchFamily="34" charset="-122"/>
                <a:cs typeface="Times New Roman" panose="02020603050405020304" pitchFamily="34" charset="-120"/>
              </a:rPr>
              <a:t>【解析】</a:t>
            </a: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实验①和②有锌的形状和酸的种类两个变量</a:t>
            </a: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，不能探究酸的种类或锌的</a:t>
            </a:r>
            <a:endPar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形状对反应剧烈程度的影响</a:t>
            </a: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，A、B不正确；实验①和③的变量只有温度</a:t>
            </a: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，可探究</a:t>
            </a:r>
            <a:endPar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温度对反应剧烈程度的影响</a:t>
            </a: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，C正确；实验②和③有三个变量，</a:t>
            </a: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分别是锌的形状、</a:t>
            </a:r>
            <a:endPar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200"/>
              </a:lnSpc>
            </a:pP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酸的种类和温度</a:t>
            </a: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，不能探究温度对反应剧烈程度的影响，D不正确。</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499"/>
                                          </p:stCondLst>
                                        </p:cTn>
                                        <p:tgtEl>
                                          <p:spTgt spid="2">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2">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499"/>
                                          </p:stCondLst>
                                        </p:cTn>
                                        <p:tgtEl>
                                          <p:spTgt spid="2">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499"/>
                                          </p:stCondLst>
                                        </p:cTn>
                                        <p:tgtEl>
                                          <p:spTgt spid="2">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plit dir="in"/>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36_1#33dede253?htil=1&amp;vopoq=1&amp;pid=f7dd4bd8d&amp;color=0,0,0&amp;tib=255,255,255&amp;vtp=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5206441" y="909719"/>
            <a:ext cx="6272784" cy="152704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C_5_BD.36_2#33dede253?htil=1&amp;sp=1&amp;vopoq=1&amp;pid=f7dd4bd8d&amp;color=0,0,0&amp;vtp=1&amp;bt=1&amp;bbb=1&amp;hb=1&amp;hs=1"/>
              <p:cNvSpPr/>
              <p:nvPr/>
            </p:nvSpPr>
            <p:spPr>
              <a:xfrm>
                <a:off x="649224" y="864000"/>
                <a:ext cx="4489704" cy="2150999"/>
              </a:xfrm>
              <a:prstGeom prst="rect">
                <a:avLst/>
              </a:prstGeom>
              <a:noFill/>
            </p:spPr>
            <p:txBody>
              <a:bodyPr wrap="none" lIns="0" tIns="0" rIns="0" bIns="0" rtlCol="0" anchor="t"/>
              <a:lstStyle/>
              <a:p>
                <a:pPr algn="l" latinLnBrk="1">
                  <a:lnSpc>
                    <a:spcPts val="4400"/>
                  </a:lnSpc>
                </a:pPr>
                <a:r>
                  <a:rPr lang="en-US" altLang="zh-CN" sz="2400" b="1" i="0" dirty="0">
                    <a:solidFill>
                      <a:srgbClr val="C00000"/>
                    </a:solidFill>
                    <a:latin typeface="Times New Roman" panose="02020603050405020304" pitchFamily="34" charset="0"/>
                    <a:ea typeface="宋体" panose="02010600030101010101" pitchFamily="2" charset="-122"/>
                    <a:cs typeface="Times New Roman" panose="02020603050405020304" pitchFamily="34" charset="-120"/>
                  </a:rPr>
                  <a:t>9.</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工业上利用赤铁矿</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（主要成分</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是</a:t>
                </a:r>
                <a14:m>
                  <m:oMath xmlns:m="http://schemas.openxmlformats.org/officeDocument/2006/math">
                    <m:sSub>
                      <m:sSubPr>
                        <m:ctrlPr>
                          <a:rPr lang="en-US" altLang="zh-CN" sz="2400" b="0" i="1"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bPr>
                      <m:e>
                        <m:r>
                          <m:rPr>
                            <m:sty m:val="p"/>
                          </m:rP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Fe</m:t>
                        </m:r>
                      </m:e>
                      <m:sub>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2</m:t>
                        </m:r>
                      </m:sub>
                    </m:sSub>
                    <m:sSub>
                      <m:sSubPr>
                        <m:ctrlPr>
                          <a:rPr lang="en-US" altLang="zh-CN" sz="2400" b="0" i="1"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bPr>
                      <m:e>
                        <m:r>
                          <m:rPr>
                            <m:sty m:val="p"/>
                          </m:rP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O</m:t>
                        </m:r>
                      </m:e>
                      <m:sub>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3</m:t>
                        </m:r>
                      </m:sub>
                    </m:sSub>
                  </m:oMath>
                </a14:m>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，还含少量</a:t>
                </a:r>
                <a14:m>
                  <m:oMath xmlns:m="http://schemas.openxmlformats.org/officeDocument/2006/math">
                    <m:sSub>
                      <m:sSubPr>
                        <m:ctrlPr>
                          <a:rPr lang="en-US" altLang="zh-CN" sz="2400" b="0" i="1"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bPr>
                      <m:e>
                        <m:r>
                          <m:rPr>
                            <m:sty m:val="p"/>
                          </m:rP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SiO</m:t>
                        </m:r>
                      </m:e>
                      <m:sub>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2</m:t>
                        </m:r>
                      </m:sub>
                    </m:sSub>
                  </m:oMath>
                </a14:m>
                <a:r>
                  <a:rPr lang="en-US" altLang="zh-CN" sz="100" b="0"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等杂质）</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冶炼生铁的过程如图所示，下列</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2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说法不正确的是(</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400" dirty="0"/>
              </a:p>
            </p:txBody>
          </p:sp>
        </mc:Choice>
        <mc:Fallback>
          <p:sp>
            <p:nvSpPr>
              <p:cNvPr id="3" name="QC_5_BD.36_2#33dede253?htil=1&amp;sp=1&amp;vopoq=1&amp;pid=f7dd4bd8d&amp;color=0,0,0&amp;vtp=1&amp;bt=1&amp;bbb=1&amp;hb=1&amp;hs=1"/>
              <p:cNvSpPr>
                <a:spLocks noRot="1" noChangeAspect="1" noMove="1" noResize="1" noEditPoints="1" noAdjustHandles="1" noChangeArrowheads="1" noChangeShapeType="1" noTextEdit="1"/>
              </p:cNvSpPr>
              <p:nvPr/>
            </p:nvSpPr>
            <p:spPr>
              <a:xfrm>
                <a:off x="649224" y="864000"/>
                <a:ext cx="4489704" cy="2150999"/>
              </a:xfrm>
              <a:prstGeom prst="rect">
                <a:avLst/>
              </a:prstGeom>
              <a:blipFill rotWithShape="1">
                <a:blip r:embed="rId2"/>
                <a:stretch>
                  <a:fillRect l="-6" t="-19" r="-3" b="-2715"/>
                </a:stretch>
              </a:blipFill>
            </p:spPr>
            <p:txBody>
              <a:bodyPr/>
              <a:lstStyle/>
              <a:p>
                <a:r>
                  <a:rPr lang="zh-CN" altLang="en-US">
                    <a:noFill/>
                  </a:rPr>
                  <a:t> </a:t>
                </a:r>
              </a:p>
            </p:txBody>
          </p:sp>
        </mc:Fallback>
      </mc:AlternateContent>
      <p:sp>
        <p:nvSpPr>
          <p:cNvPr id="4" name="QC_5_AN.37_1#33dede253.bracket?vopoq=1&amp;pid=f7dd4bd8d&amp;color=0,0,0&amp;vpa=9&amp;vtp=1"/>
          <p:cNvSpPr/>
          <p:nvPr/>
        </p:nvSpPr>
        <p:spPr>
          <a:xfrm>
            <a:off x="3015392" y="2528970"/>
            <a:ext cx="441325" cy="478600"/>
          </a:xfrm>
          <a:prstGeom prst="rect">
            <a:avLst/>
          </a:prstGeom>
          <a:noFill/>
        </p:spPr>
        <p:txBody>
          <a:bodyPr wrap="none" lIns="0" tIns="0" rIns="0" bIns="0" rtlCol="0" anchor="t"/>
          <a:lstStyle/>
          <a:p>
            <a:pPr algn="ctr" latinLnBrk="1">
              <a:lnSpc>
                <a:spcPts val="4200"/>
              </a:lnSpc>
            </a:pP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D</a:t>
            </a:r>
            <a:endParaRPr lang="en-US" altLang="zh-CN" sz="2400" dirty="0"/>
          </a:p>
        </p:txBody>
      </p:sp>
      <mc:AlternateContent xmlns:mc="http://schemas.openxmlformats.org/markup-compatibility/2006">
        <mc:Choice xmlns:a14="http://schemas.microsoft.com/office/drawing/2010/main" Requires="a14">
          <p:sp>
            <p:nvSpPr>
              <p:cNvPr id="5" name="QC_5_BD.38_1#33dede253.choices?vopoq=1&amp;pid=f7dd4bd8d&amp;color=0,0,0&amp;vtp=1&amp;bbb=1&amp;hs=1"/>
              <p:cNvSpPr/>
              <p:nvPr/>
            </p:nvSpPr>
            <p:spPr>
              <a:xfrm>
                <a:off x="649224" y="2995949"/>
                <a:ext cx="10899648" cy="2150999"/>
              </a:xfrm>
              <a:prstGeom prst="rect">
                <a:avLst/>
              </a:prstGeom>
              <a:noFill/>
            </p:spPr>
            <p:txBody>
              <a:bodyPr wrap="none" lIns="0" tIns="0" rIns="0" bIns="0" rtlCol="0" anchor="t"/>
              <a:lstStyle/>
              <a:p>
                <a:pPr algn="l" latinLnBrk="1">
                  <a:lnSpc>
                    <a:spcPts val="44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a:t>
                </a:r>
                <a14:m>
                  <m:oMath xmlns:m="http://schemas.openxmlformats.org/officeDocument/2006/math">
                    <m:sSub>
                      <m:sSubPr>
                        <m:ctrlPr>
                          <a:rPr lang="en-US" altLang="zh-CN" sz="2400" b="0" i="1"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bPr>
                      <m:e>
                        <m:r>
                          <m:rPr>
                            <m:sty m:val="p"/>
                          </m:rP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CaSiO</m:t>
                        </m:r>
                      </m:e>
                      <m:sub>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3</m:t>
                        </m:r>
                      </m:sub>
                    </m:sSub>
                  </m:oMath>
                </a14:m>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中硅元素显</a:t>
                </a:r>
                <a14:m>
                  <m:oMath xmlns:m="http://schemas.openxmlformats.org/officeDocument/2006/math">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4</m:t>
                    </m:r>
                  </m:oMath>
                </a14:m>
                <a:r>
                  <a:rPr lang="en-US" altLang="zh-CN" sz="100" b="0"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价</a:t>
                </a:r>
                <a:endParaRPr lang="en-US" altLang="zh-CN" sz="2400" dirty="0"/>
              </a:p>
              <a:p>
                <a:pPr latinLnBrk="1">
                  <a:lnSpc>
                    <a:spcPts val="44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.高炉气体中</a:t>
                </a:r>
                <a14:m>
                  <m:oMath xmlns:m="http://schemas.openxmlformats.org/officeDocument/2006/math">
                    <m:sSub>
                      <m:sSubPr>
                        <m:ctrlPr>
                          <a:rPr lang="en-US" altLang="zh-CN" sz="2400" b="0" i="1"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bPr>
                      <m:e>
                        <m:r>
                          <m:rPr>
                            <m:sty m:val="p"/>
                          </m:rP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SO</m:t>
                        </m:r>
                      </m:e>
                      <m:sub>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2</m:t>
                        </m:r>
                      </m:sub>
                    </m:sSub>
                  </m:oMath>
                </a14:m>
                <a:r>
                  <a:rPr lang="en-US" altLang="zh-CN" sz="100" b="0"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会造成酸雨，不能直接排放到空气中</a:t>
                </a:r>
                <a:endParaRPr lang="en-US" altLang="zh-CN" sz="2400" dirty="0"/>
              </a:p>
              <a:p>
                <a:pPr latinLnBrk="1">
                  <a:lnSpc>
                    <a:spcPts val="44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.原料中焦炭的作用之一是生成具有还原性的</a:t>
                </a:r>
                <a14:m>
                  <m:oMath xmlns:m="http://schemas.openxmlformats.org/officeDocument/2006/math">
                    <m:r>
                      <m:rPr>
                        <m:sty m:val="p"/>
                      </m:rP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CO</m:t>
                    </m:r>
                  </m:oMath>
                </a14:m>
                <a:r>
                  <a:rPr lang="en-US" altLang="zh-CN" sz="100" b="0"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endParaRPr lang="en-US" altLang="zh-CN" sz="2400" dirty="0"/>
              </a:p>
              <a:p>
                <a:pPr latinLnBrk="1">
                  <a:lnSpc>
                    <a:spcPts val="42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D</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.高炉炼铁所用的铁矿石中铁元素的质量分数：赤铁矿</a:t>
                </a:r>
                <a14:m>
                  <m:oMath xmlns:m="http://schemas.openxmlformats.org/officeDocument/2006/math">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&gt;</m:t>
                    </m:r>
                  </m:oMath>
                </a14:m>
                <a:r>
                  <a:rPr lang="en-US" altLang="zh-CN" sz="100" b="0"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磁铁矿</a:t>
                </a:r>
                <a:endParaRPr lang="en-US" altLang="zh-CN" sz="2400" dirty="0"/>
              </a:p>
            </p:txBody>
          </p:sp>
        </mc:Choice>
        <mc:Fallback>
          <p:sp>
            <p:nvSpPr>
              <p:cNvPr id="5" name="QC_5_BD.38_1#33dede253.choices?vopoq=1&amp;pid=f7dd4bd8d&amp;color=0,0,0&amp;vtp=1&amp;bbb=1&amp;hs=1"/>
              <p:cNvSpPr>
                <a:spLocks noRot="1" noChangeAspect="1" noMove="1" noResize="1" noEditPoints="1" noAdjustHandles="1" noChangeArrowheads="1" noChangeShapeType="1" noTextEdit="1"/>
              </p:cNvSpPr>
              <p:nvPr/>
            </p:nvSpPr>
            <p:spPr>
              <a:xfrm>
                <a:off x="649224" y="2995949"/>
                <a:ext cx="10899648" cy="2150999"/>
              </a:xfrm>
              <a:prstGeom prst="rect">
                <a:avLst/>
              </a:prstGeom>
              <a:blipFill rotWithShape="1">
                <a:blip r:embed="rId3"/>
                <a:stretch>
                  <a:fillRect l="-2" t="-1" r="1" b="-2733"/>
                </a:stretch>
              </a:blipFill>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39_1#33dede253?vopoq=1&amp;pid=f7dd4bd8d&amp;color=0,0,0&amp;vtp=1&amp;bt=1&amp;bbb=1&amp;hb=1"/>
              <p:cNvSpPr/>
              <p:nvPr/>
            </p:nvSpPr>
            <p:spPr>
              <a:xfrm>
                <a:off x="649224" y="864000"/>
                <a:ext cx="10899648" cy="4386199"/>
              </a:xfrm>
              <a:prstGeom prst="rect">
                <a:avLst/>
              </a:prstGeom>
              <a:noFill/>
            </p:spPr>
            <p:txBody>
              <a:bodyPr wrap="none" lIns="0" tIns="0" rIns="0" bIns="0" rtlCol="0" anchor="t"/>
              <a:lstStyle/>
              <a:p>
                <a:pPr algn="l" latinLnBrk="1">
                  <a:lnSpc>
                    <a:spcPts val="4400"/>
                  </a:lnSpc>
                </a:pPr>
                <a:r>
                  <a:rPr lang="en-US" altLang="zh-CN" sz="2400" b="0" i="0" dirty="0">
                    <a:solidFill>
                      <a:srgbClr val="FF0000"/>
                    </a:solidFill>
                    <a:latin typeface="Times New Roman" panose="02020603050405020304" pitchFamily="34" charset="0"/>
                    <a:ea typeface="黑体" panose="02010609060101010101" pitchFamily="34" charset="-122"/>
                    <a:cs typeface="Times New Roman" panose="02020603050405020304" pitchFamily="34" charset="-120"/>
                  </a:rPr>
                  <a:t>【解析】</a:t>
                </a:r>
                <a14:m>
                  <m:oMath xmlns:m="http://schemas.openxmlformats.org/officeDocument/2006/math">
                    <m:sSub>
                      <m:sSubPr>
                        <m:ctrlPr>
                          <a:rPr lang="en-US" altLang="zh-CN" sz="2400" b="0" i="1"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ctrlPr>
                      </m:sSubPr>
                      <m:e>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CaSiO</m:t>
                        </m:r>
                      </m:e>
                      <m:sub>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3</m:t>
                        </m:r>
                      </m:sub>
                    </m:sSub>
                  </m:oMath>
                </a14:m>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中钙元素显</a:t>
                </a:r>
                <a14:m>
                  <m:oMath xmlns:m="http://schemas.openxmlformats.org/officeDocument/2006/math">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2</m:t>
                    </m:r>
                  </m:oMath>
                </a14:m>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价，氧元素显</a:t>
                </a:r>
                <a14:m>
                  <m:oMath xmlns:m="http://schemas.openxmlformats.org/officeDocument/2006/math">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2</m:t>
                    </m:r>
                  </m:oMath>
                </a14:m>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价，设其中硅元素的化合价为</a:t>
                </a:r>
                <a14:m>
                  <m:oMath xmlns:m="http://schemas.openxmlformats.org/officeDocument/2006/math">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𝑥</m:t>
                    </m:r>
                  </m:oMath>
                </a14:m>
                <a:r>
                  <a:rPr lang="en-US" altLang="zh-CN" sz="100" b="0"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根据化合物中各元素正</a:t>
                </a: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、负化合价代数和为0，可得</a:t>
                </a:r>
                <a14:m>
                  <m:oMath xmlns:m="http://schemas.openxmlformats.org/officeDocument/2006/math">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2</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𝑥</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2</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3</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0</m:t>
                    </m:r>
                  </m:oMath>
                </a14:m>
                <a:r>
                  <a:rPr lang="en-US" altLang="zh-CN" sz="100" b="0"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14:m>
                  <m:oMath xmlns:m="http://schemas.openxmlformats.org/officeDocument/2006/math">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𝑥</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4</m:t>
                    </m:r>
                  </m:oMath>
                </a14:m>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，即硅元素显</a:t>
                </a:r>
                <a14:m>
                  <m:oMath xmlns:m="http://schemas.openxmlformats.org/officeDocument/2006/math">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4</m:t>
                    </m:r>
                  </m:oMath>
                </a14:m>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价，A正确；高炉气体中</a:t>
                </a:r>
                <a14:m>
                  <m:oMath xmlns:m="http://schemas.openxmlformats.org/officeDocument/2006/math">
                    <m:sSub>
                      <m:sSubPr>
                        <m:ctrlPr>
                          <a:rPr lang="en-US" altLang="zh-CN" sz="2400" b="0" i="1"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ctrlPr>
                      </m:sSubPr>
                      <m:e>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SO</m:t>
                        </m:r>
                      </m:e>
                      <m:sub>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2</m:t>
                        </m:r>
                      </m:sub>
                    </m:sSub>
                  </m:oMath>
                </a14:m>
                <a:r>
                  <a:rPr lang="en-US" altLang="zh-CN" sz="100" b="0"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会造成酸雨</a:t>
                </a: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，不能直接排放</a:t>
                </a:r>
                <a:endPar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到空气中</a:t>
                </a: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，B正确；原料中焦炭的作用之一是生成具有还原性的</a:t>
                </a:r>
                <a14:m>
                  <m:oMath xmlns:m="http://schemas.openxmlformats.org/officeDocument/2006/math">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CO</m:t>
                    </m:r>
                  </m:oMath>
                </a14:m>
                <a:r>
                  <a:rPr lang="en-US" altLang="zh-CN" sz="100" b="0"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，还有一个作</a:t>
                </a:r>
                <a:endPar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用是燃烧产生热量</a:t>
                </a: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，C正确；</a:t>
                </a:r>
                <a14:m>
                  <m:oMath xmlns:m="http://schemas.openxmlformats.org/officeDocument/2006/math">
                    <m:sSub>
                      <m:sSubPr>
                        <m:ctrlPr>
                          <a:rPr lang="en-US" altLang="zh-CN" sz="2400" b="0" i="1"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ctrlPr>
                      </m:sSubPr>
                      <m:e>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Fe</m:t>
                        </m:r>
                      </m:e>
                      <m:sub>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2</m:t>
                        </m:r>
                      </m:sub>
                    </m:sSub>
                    <m:sSub>
                      <m:sSubPr>
                        <m:ctrlPr>
                          <a:rPr lang="en-US" altLang="zh-CN" sz="2400" b="0" i="1"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ctrlPr>
                      </m:sSubPr>
                      <m:e>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O</m:t>
                        </m:r>
                      </m:e>
                      <m:sub>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3</m:t>
                        </m:r>
                      </m:sub>
                    </m:sSub>
                  </m:oMath>
                </a14:m>
                <a:r>
                  <a:rPr lang="en-US" altLang="zh-CN" sz="100" b="0"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中</a:t>
                </a: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，铁元素与氧元素的质量比为</a:t>
                </a:r>
                <a:endPar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14:m>
                  <m:oMath xmlns:m="http://schemas.openxmlformats.org/officeDocument/2006/math">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56</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2</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16</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3</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7</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3</m:t>
                    </m:r>
                  </m:oMath>
                </a14:m>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a:t>
                </a:r>
                <a14:m>
                  <m:oMath xmlns:m="http://schemas.openxmlformats.org/officeDocument/2006/math">
                    <m:sSub>
                      <m:sSubPr>
                        <m:ctrlPr>
                          <a:rPr lang="en-US" altLang="zh-CN" sz="2400" b="0" i="1"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ctrlPr>
                      </m:sSubPr>
                      <m:e>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Fe</m:t>
                        </m:r>
                      </m:e>
                      <m:sub>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3</m:t>
                        </m:r>
                      </m:sub>
                    </m:sSub>
                    <m:sSub>
                      <m:sSubPr>
                        <m:ctrlPr>
                          <a:rPr lang="en-US" altLang="zh-CN" sz="2400" b="0" i="1"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ctrlPr>
                      </m:sSubPr>
                      <m:e>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O</m:t>
                        </m:r>
                      </m:e>
                      <m:sub>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4</m:t>
                        </m:r>
                      </m:sub>
                    </m:sSub>
                  </m:oMath>
                </a14:m>
                <a:r>
                  <a:rPr lang="en-US" altLang="zh-CN" sz="100" b="0"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中</a:t>
                </a: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，铁元素与氧元素的质量比为</a:t>
                </a:r>
                <a:endPar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14:m>
                  <m:oMath xmlns:m="http://schemas.openxmlformats.org/officeDocument/2006/math">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56</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3</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16</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4</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21</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8</m:t>
                    </m:r>
                  </m:oMath>
                </a14:m>
                <a:r>
                  <a:rPr lang="en-US" altLang="zh-CN" sz="100" b="0"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，可见高炉炼铁所用的铁矿石中铁元素的质量分数</a:t>
                </a: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：赤</a:t>
                </a:r>
                <a:endPar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200"/>
                  </a:lnSpc>
                </a:pP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铁矿</a:t>
                </a:r>
                <a14:m>
                  <m:oMath xmlns:m="http://schemas.openxmlformats.org/officeDocument/2006/math">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m:t>
                    </m:r>
                    <m:sSub>
                      <m:sSubPr>
                        <m:ctrlPr>
                          <a:rPr lang="en-US" altLang="zh-CN" sz="2400" b="0" i="1"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ctrlPr>
                      </m:sSubPr>
                      <m:e>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Fe</m:t>
                        </m:r>
                      </m:e>
                      <m:sub>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2</m:t>
                        </m:r>
                      </m:sub>
                    </m:sSub>
                    <m:sSub>
                      <m:sSubPr>
                        <m:ctrlPr>
                          <a:rPr lang="en-US" altLang="zh-CN" sz="2400" b="0" i="1"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ctrlPr>
                      </m:sSubPr>
                      <m:e>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O</m:t>
                        </m:r>
                      </m:e>
                      <m:sub>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3</m:t>
                        </m:r>
                      </m:sub>
                    </m:sSub>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)&lt;</m:t>
                    </m:r>
                  </m:oMath>
                </a14:m>
                <a:r>
                  <a:rPr lang="en-US" altLang="zh-CN" sz="24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磁铁矿</a:t>
                </a:r>
                <a14:m>
                  <m:oMath xmlns:m="http://schemas.openxmlformats.org/officeDocument/2006/math">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m:t>
                    </m:r>
                    <m:sSub>
                      <m:sSubPr>
                        <m:ctrlPr>
                          <a:rPr lang="en-US" altLang="zh-CN" sz="2400" b="0" i="1"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ctrlPr>
                      </m:sSubPr>
                      <m:e>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Fe</m:t>
                        </m:r>
                      </m:e>
                      <m:sub>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3</m:t>
                        </m:r>
                      </m:sub>
                    </m:sSub>
                    <m:sSub>
                      <m:sSubPr>
                        <m:ctrlPr>
                          <a:rPr lang="en-US" altLang="zh-CN" sz="2400" b="0" i="1"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ctrlPr>
                      </m:sSubPr>
                      <m:e>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O</m:t>
                        </m:r>
                      </m:e>
                      <m:sub>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4</m:t>
                        </m:r>
                      </m:sub>
                    </m:sSub>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m:t>
                    </m:r>
                  </m:oMath>
                </a14:m>
                <a:r>
                  <a:rPr lang="en-US" altLang="zh-CN" sz="100" b="0"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，D错误。</a:t>
                </a:r>
                <a:endParaRPr lang="en-US" altLang="zh-CN" sz="2400" dirty="0"/>
              </a:p>
            </p:txBody>
          </p:sp>
        </mc:Choice>
        <mc:Fallback>
          <p:sp>
            <p:nvSpPr>
              <p:cNvPr id="2" name="QC_5_AS.39_1#33dede253?vopoq=1&amp;pid=f7dd4bd8d&amp;color=0,0,0&amp;vtp=1&amp;bt=1&amp;bbb=1&amp;hb=1"/>
              <p:cNvSpPr>
                <a:spLocks noRot="1" noChangeAspect="1" noMove="1" noResize="1" noEditPoints="1" noAdjustHandles="1" noChangeArrowheads="1" noChangeShapeType="1" noTextEdit="1"/>
              </p:cNvSpPr>
              <p:nvPr/>
            </p:nvSpPr>
            <p:spPr>
              <a:xfrm>
                <a:off x="649224" y="864000"/>
                <a:ext cx="10899648" cy="4386199"/>
              </a:xfrm>
              <a:prstGeom prst="rect">
                <a:avLst/>
              </a:prstGeom>
              <a:blipFill rotWithShape="1">
                <a:blip r:embed="rId1"/>
                <a:stretch>
                  <a:fillRect l="-2" t="-9" r="-669" b="-1331"/>
                </a:stretch>
              </a:blipFill>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499"/>
                                          </p:stCondLst>
                                        </p:cTn>
                                        <p:tgtEl>
                                          <p:spTgt spid="2">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2">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499"/>
                                          </p:stCondLst>
                                        </p:cTn>
                                        <p:tgtEl>
                                          <p:spTgt spid="2">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499"/>
                                          </p:stCondLst>
                                        </p:cTn>
                                        <p:tgtEl>
                                          <p:spTgt spid="2">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2">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2">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2">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2">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499"/>
                                          </p:stCondLst>
                                        </p:cTn>
                                        <p:tgtEl>
                                          <p:spTgt spid="2">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40_1#1601349dd?sp=1&amp;vopoq=1&amp;pid=f7dd4bd8d&amp;color=0,0,0&amp;vtp=1&amp;bt=1&amp;bbb=1&amp;hb=1"/>
              <p:cNvSpPr/>
              <p:nvPr/>
            </p:nvSpPr>
            <p:spPr>
              <a:xfrm>
                <a:off x="649224" y="864000"/>
                <a:ext cx="10899648" cy="2150999"/>
              </a:xfrm>
              <a:prstGeom prst="rect">
                <a:avLst/>
              </a:prstGeom>
              <a:noFill/>
            </p:spPr>
            <p:txBody>
              <a:bodyPr wrap="none" lIns="0" tIns="0" rIns="0" bIns="0" rtlCol="0" anchor="t"/>
              <a:lstStyle/>
              <a:p>
                <a:pPr algn="l" latinLnBrk="1">
                  <a:lnSpc>
                    <a:spcPts val="4400"/>
                  </a:lnSpc>
                </a:pPr>
                <a:r>
                  <a:rPr lang="en-US" altLang="zh-CN" sz="2400" b="1" i="0" dirty="0">
                    <a:solidFill>
                      <a:srgbClr val="C00000"/>
                    </a:solidFill>
                    <a:latin typeface="Times New Roman" panose="02020603050405020304" pitchFamily="34" charset="0"/>
                    <a:ea typeface="宋体" panose="02010600030101010101" pitchFamily="2" charset="-122"/>
                    <a:cs typeface="Times New Roman" panose="02020603050405020304" pitchFamily="34" charset="-120"/>
                  </a:rPr>
                  <a:t>10.</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新考向</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跨学科试题</a:t>
                </a:r>
                <a:r>
                  <a:rPr lang="en-US" altLang="zh-CN" sz="24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[2024安徽亳州三模]</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通常情况下</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，相同体积的溶液中溶质</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质量越大</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，溶液密度越大。如图，将悬挂在弹簧秤上的铁块浸没在</a:t>
                </a:r>
                <a14:m>
                  <m:oMath xmlns:m="http://schemas.openxmlformats.org/officeDocument/2006/math">
                    <m:sSub>
                      <m:sSubPr>
                        <m:ctrlPr>
                          <a:rPr lang="en-US" altLang="zh-CN" sz="2400" b="0" i="1"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bPr>
                      <m:e>
                        <m:r>
                          <m:rPr>
                            <m:sty m:val="p"/>
                          </m:rP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CuSO</m:t>
                        </m:r>
                      </m:e>
                      <m:sub>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4</m:t>
                        </m:r>
                      </m:sub>
                    </m:sSub>
                  </m:oMath>
                </a14:m>
                <a:r>
                  <a:rPr lang="en-US" altLang="zh-CN" sz="100" b="0"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溶液中，</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一段时间后</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，弹簧秤读数变大，溶液和铁块体积变化忽略不计</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。下列有关实验的</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2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表述错误的是(</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400" dirty="0"/>
              </a:p>
            </p:txBody>
          </p:sp>
        </mc:Choice>
        <mc:Fallback>
          <p:sp>
            <p:nvSpPr>
              <p:cNvPr id="2" name="QC_5_BD.40_1#1601349dd?sp=1&amp;vopoq=1&amp;pid=f7dd4bd8d&amp;color=0,0,0&amp;vtp=1&amp;bt=1&amp;bbb=1&amp;hb=1"/>
              <p:cNvSpPr>
                <a:spLocks noRot="1" noChangeAspect="1" noMove="1" noResize="1" noEditPoints="1" noAdjustHandles="1" noChangeArrowheads="1" noChangeShapeType="1" noTextEdit="1"/>
              </p:cNvSpPr>
              <p:nvPr/>
            </p:nvSpPr>
            <p:spPr>
              <a:xfrm>
                <a:off x="649224" y="864000"/>
                <a:ext cx="10899648" cy="2150999"/>
              </a:xfrm>
              <a:prstGeom prst="rect">
                <a:avLst/>
              </a:prstGeom>
              <a:blipFill rotWithShape="1">
                <a:blip r:embed="rId1"/>
                <a:stretch>
                  <a:fillRect l="-2" t="-19" r="-657" b="-2715"/>
                </a:stretch>
              </a:blipFill>
            </p:spPr>
            <p:txBody>
              <a:bodyPr/>
              <a:lstStyle/>
              <a:p>
                <a:r>
                  <a:rPr lang="zh-CN" altLang="en-US">
                    <a:noFill/>
                  </a:rPr>
                  <a:t> </a:t>
                </a:r>
              </a:p>
            </p:txBody>
          </p:sp>
        </mc:Fallback>
      </mc:AlternateContent>
      <p:sp>
        <p:nvSpPr>
          <p:cNvPr id="3" name="QC_5_AN.41_1#1601349dd.bracket?vopoq=1&amp;pid=f7dd4bd8d&amp;color=0,0,0&amp;vpa=10&amp;vtp=1"/>
          <p:cNvSpPr/>
          <p:nvPr/>
        </p:nvSpPr>
        <p:spPr>
          <a:xfrm>
            <a:off x="2710592" y="2528970"/>
            <a:ext cx="441325" cy="478600"/>
          </a:xfrm>
          <a:prstGeom prst="rect">
            <a:avLst/>
          </a:prstGeom>
          <a:noFill/>
        </p:spPr>
        <p:txBody>
          <a:bodyPr wrap="none" lIns="0" tIns="0" rIns="0" bIns="0" rtlCol="0" anchor="t"/>
          <a:lstStyle/>
          <a:p>
            <a:pPr algn="ctr" latinLnBrk="1">
              <a:lnSpc>
                <a:spcPts val="4200"/>
              </a:lnSpc>
            </a:pP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D</a:t>
            </a:r>
            <a:endParaRPr lang="en-US" altLang="zh-CN" sz="2400" dirty="0"/>
          </a:p>
        </p:txBody>
      </p:sp>
      <p:pic>
        <p:nvPicPr>
          <p:cNvPr id="4" name="QC_5_BD.42_1#1601349dd?htil=2&amp;vopoq=1&amp;pid=f7dd4bd8d&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8283651" y="3129679"/>
            <a:ext cx="2679192" cy="200253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42_2#1601349dd.choices?htil=2&amp;vopoq=1&amp;pid=f7dd4bd8d&amp;color=0,0,0&amp;vtp=1&amp;bbb=1"/>
              <p:cNvSpPr/>
              <p:nvPr/>
            </p:nvSpPr>
            <p:spPr>
              <a:xfrm>
                <a:off x="649224" y="3065290"/>
                <a:ext cx="8083296" cy="2150999"/>
              </a:xfrm>
              <a:prstGeom prst="rect">
                <a:avLst/>
              </a:prstGeom>
              <a:noFill/>
            </p:spPr>
            <p:txBody>
              <a:bodyPr wrap="none" lIns="0" tIns="0" rIns="0" bIns="0" rtlCol="0" anchor="t"/>
              <a:lstStyle/>
              <a:p>
                <a:pPr algn="l" latinLnBrk="1">
                  <a:lnSpc>
                    <a:spcPts val="44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A.铁块表面覆盖一层红色物质</a:t>
                </a:r>
                <a:endParaRPr lang="en-US" altLang="zh-CN" sz="2400" dirty="0"/>
              </a:p>
              <a:p>
                <a:pPr latinLnBrk="1">
                  <a:lnSpc>
                    <a:spcPts val="44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.溶液质量减小</a:t>
                </a:r>
                <a:endParaRPr lang="en-US" altLang="zh-CN" sz="2400" dirty="0"/>
              </a:p>
              <a:p>
                <a:pPr latinLnBrk="1">
                  <a:lnSpc>
                    <a:spcPts val="44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.读数变大的原因是金属总质量增大，溶液密度减小</a:t>
                </a:r>
                <a:endParaRPr lang="en-US" altLang="zh-CN" sz="2400" dirty="0"/>
              </a:p>
              <a:p>
                <a:pPr latinLnBrk="1">
                  <a:lnSpc>
                    <a:spcPts val="42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D</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.若将</a:t>
                </a:r>
                <a14:m>
                  <m:oMath xmlns:m="http://schemas.openxmlformats.org/officeDocument/2006/math">
                    <m:sSub>
                      <m:sSubPr>
                        <m:ctrlPr>
                          <a:rPr lang="en-US" altLang="zh-CN" sz="2400" b="0" i="1"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bPr>
                      <m:e>
                        <m:r>
                          <m:rPr>
                            <m:sty m:val="p"/>
                          </m:rP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CuSO</m:t>
                        </m:r>
                      </m:e>
                      <m:sub>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4</m:t>
                        </m:r>
                      </m:sub>
                    </m:sSub>
                  </m:oMath>
                </a14:m>
                <a:r>
                  <a:rPr lang="en-US" altLang="zh-CN" sz="100" b="0"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溶液换成稀硫酸，弹簧秤读数也会变大</a:t>
                </a:r>
                <a:endParaRPr lang="en-US" altLang="zh-CN" sz="2400" dirty="0"/>
              </a:p>
            </p:txBody>
          </p:sp>
        </mc:Choice>
        <mc:Fallback>
          <p:sp>
            <p:nvSpPr>
              <p:cNvPr id="5" name="QC_5_BD.42_2#1601349dd.choices?htil=2&amp;vopoq=1&amp;pid=f7dd4bd8d&amp;color=0,0,0&amp;vtp=1&amp;bbb=1"/>
              <p:cNvSpPr>
                <a:spLocks noRot="1" noChangeAspect="1" noMove="1" noResize="1" noEditPoints="1" noAdjustHandles="1" noChangeArrowheads="1" noChangeShapeType="1" noTextEdit="1"/>
              </p:cNvSpPr>
              <p:nvPr/>
            </p:nvSpPr>
            <p:spPr>
              <a:xfrm>
                <a:off x="649224" y="3065290"/>
                <a:ext cx="8083296" cy="2150999"/>
              </a:xfrm>
              <a:prstGeom prst="rect">
                <a:avLst/>
              </a:prstGeom>
              <a:blipFill rotWithShape="1">
                <a:blip r:embed="rId3"/>
                <a:stretch>
                  <a:fillRect l="-3" t="-7" b="-2727"/>
                </a:stretch>
              </a:blipFill>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43_1#1601349dd?vopoq=1&amp;pid=f7dd4bd8d&amp;color=0,0,0&amp;vtp=1&amp;bt=1&amp;bbb=1&amp;hb=1"/>
              <p:cNvSpPr/>
              <p:nvPr/>
            </p:nvSpPr>
            <p:spPr>
              <a:xfrm>
                <a:off x="649224" y="864000"/>
                <a:ext cx="10899648" cy="4944999"/>
              </a:xfrm>
              <a:prstGeom prst="rect">
                <a:avLst/>
              </a:prstGeom>
              <a:noFill/>
            </p:spPr>
            <p:txBody>
              <a:bodyPr wrap="none" lIns="0" tIns="0" rIns="0" bIns="0" rtlCol="0" anchor="t"/>
              <a:lstStyle/>
              <a:p>
                <a:pPr algn="l" latinLnBrk="1">
                  <a:lnSpc>
                    <a:spcPts val="4400"/>
                  </a:lnSpc>
                </a:pPr>
                <a:r>
                  <a:rPr lang="en-US" altLang="zh-CN" sz="2400" b="0" i="0" dirty="0">
                    <a:solidFill>
                      <a:srgbClr val="FF0000"/>
                    </a:solidFill>
                    <a:latin typeface="Times New Roman" panose="02020603050405020304" pitchFamily="34" charset="0"/>
                    <a:ea typeface="黑体" panose="02010609060101010101" pitchFamily="34" charset="-122"/>
                    <a:cs typeface="Times New Roman" panose="02020603050405020304" pitchFamily="34" charset="-120"/>
                  </a:rPr>
                  <a:t>【解析】</a:t>
                </a: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铁与硫酸铜反应生成硫酸亚铁和铜</a:t>
                </a: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，实验现象是铁块表面覆盖一层红色</a:t>
                </a:r>
                <a:endPar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物质</a:t>
                </a: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，A正确。由化学方程式</a:t>
                </a:r>
                <a14:m>
                  <m:oMath xmlns:m="http://schemas.openxmlformats.org/officeDocument/2006/math">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Fe</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m:t>
                    </m:r>
                    <m:sSub>
                      <m:sSubPr>
                        <m:ctrlPr>
                          <a:rPr lang="en-US" altLang="zh-CN" sz="2400" b="0" i="1"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ctrlPr>
                      </m:sSubPr>
                      <m:e>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CuSO</m:t>
                        </m:r>
                      </m:e>
                      <m:sub>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4</m:t>
                        </m:r>
                      </m:sub>
                    </m:sSub>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 </m:t>
                    </m:r>
                    <m:m>
                      <m:mPr>
                        <m:mcs>
                          <m:mc>
                            <m:mcPr>
                              <m:count m:val="1"/>
                              <m:mcJc m:val="center"/>
                            </m:mcPr>
                          </m:mc>
                        </m:mcs>
                        <m:ctrlPr>
                          <a:rPr lang="en-US" altLang="zh-CN" i="1" baseline="-30000">
                            <a:solidFill>
                              <a:srgbClr val="FF0000"/>
                            </a:solidFill>
                            <a:latin typeface="Cambria Math" panose="02040503050406030204" pitchFamily="18" charset="0"/>
                          </a:rPr>
                        </m:ctrlPr>
                      </m:mPr>
                      <m:mr>
                        <m:e>
                          <m:bar>
                            <m:barPr>
                              <m:ctrlPr>
                                <a:rPr lang="en-US" altLang="zh-CN" sz="2400" b="0" i="1" baseline="-2000">
                                  <a:solidFill>
                                    <a:srgbClr val="FF0000"/>
                                  </a:solidFill>
                                  <a:latin typeface="Cambria Math" panose="02040503050406030204" pitchFamily="18" charset="0"/>
                                </a:rPr>
                              </m:ctrlPr>
                            </m:barPr>
                            <m:e>
                              <m:bar>
                                <m:barPr>
                                  <m:ctrlPr>
                                    <a:rPr lang="en-US" altLang="zh-CN" sz="2400" b="0" i="1" baseline="-8000">
                                      <a:solidFill>
                                        <a:srgbClr val="FF0000"/>
                                      </a:solidFill>
                                      <a:latin typeface="Cambria Math" panose="02040503050406030204" pitchFamily="18" charset="0"/>
                                    </a:rPr>
                                  </m:ctrlPr>
                                </m:barPr>
                                <m:e>
                                  <m:r>
                                    <a:rPr lang="en-US" altLang="zh-CN" sz="2400" b="0" baseline="-12000">
                                      <a:solidFill>
                                        <a:srgbClr val="FF0000"/>
                                      </a:solidFill>
                                      <a:latin typeface="Cambria Math" panose="02040503050406030204" pitchFamily="18" charset="0"/>
                                    </a:rPr>
                                    <m:t>         </m:t>
                                  </m:r>
                                </m:e>
                              </m:bar>
                            </m:e>
                          </m:bar>
                        </m:e>
                      </m:mr>
                      <m:mr>
                        <m:e>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 </m:t>
                          </m:r>
                        </m:e>
                      </m:mr>
                    </m:m>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 </m:t>
                    </m:r>
                    <m:sSub>
                      <m:sSubPr>
                        <m:ctrlPr>
                          <a:rPr lang="en-US" altLang="zh-CN" sz="2400" b="0" i="1"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ctrlPr>
                      </m:sSubPr>
                      <m:e>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FeSO</m:t>
                        </m:r>
                      </m:e>
                      <m:sub>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4</m:t>
                        </m:r>
                      </m:sub>
                    </m:sSub>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m:t>
                    </m:r>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Cu</m:t>
                    </m:r>
                  </m:oMath>
                </a14:m>
                <a:r>
                  <a:rPr lang="en-US" altLang="zh-CN" sz="100" b="0"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可知,每消耗</a:t>
                </a: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160份质量的</a:t>
                </a:r>
                <a:endPar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硫酸铜</a:t>
                </a: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，可生成152份质量的硫酸亚铁；每消耗56份质量的铁，可生成</a:t>
                </a: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64份质量的</a:t>
                </a:r>
                <a:endPar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铜</a:t>
                </a: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，溶液质量减小，固体质量增加，B正确。通常情况下</a:t>
                </a: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，相同体积的溶液中溶质</a:t>
                </a:r>
                <a:endPar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质量越大</a:t>
                </a: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，溶液密度越大，溶液中溶质的质量减小，则溶液密度减小</a:t>
                </a: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，金属受到</a:t>
                </a:r>
                <a:endPar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的浮力减小</a:t>
                </a: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，故弹簧秤读数变大的原因是金属总质量增大，溶液密度减小，C</a:t>
                </a: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正确。</a:t>
                </a:r>
                <a:endPar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若将硫酸铜溶液换成稀硫酸</a:t>
                </a: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，反应的化学方程式为</a:t>
                </a:r>
                <a14:m>
                  <m:oMath xmlns:m="http://schemas.openxmlformats.org/officeDocument/2006/math">
                    <m:d>
                      <m:dPr>
                        <m:begChr m:val=""/>
                        <m:endChr m:val=""/>
                        <m:ctrlPr>
                          <a:rPr lang="en-US" altLang="zh-CN" sz="2400" b="0" i="1"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ctrlPr>
                      </m:dPr>
                      <m:e>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Fe</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m:t>
                        </m:r>
                        <m:sSub>
                          <m:sSubPr>
                            <m:ctrlPr>
                              <a:rPr lang="en-US" altLang="zh-CN" sz="2400" b="0" i="1"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ctrlPr>
                          </m:sSubPr>
                          <m:e>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H</m:t>
                            </m:r>
                          </m:e>
                          <m:sub>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2</m:t>
                            </m:r>
                          </m:sub>
                        </m:sSub>
                        <m:sSub>
                          <m:sSubPr>
                            <m:ctrlPr>
                              <a:rPr lang="en-US" altLang="zh-CN" sz="2400" b="0" i="1"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ctrlPr>
                          </m:sSubPr>
                          <m:e>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SO</m:t>
                            </m:r>
                          </m:e>
                          <m:sub>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4</m:t>
                            </m:r>
                          </m:sub>
                        </m:sSub>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 </m:t>
                        </m:r>
                        <m:m>
                          <m:mPr>
                            <m:mcs>
                              <m:mc>
                                <m:mcPr>
                                  <m:count m:val="1"/>
                                  <m:mcJc m:val="center"/>
                                </m:mcPr>
                              </m:mc>
                            </m:mcs>
                            <m:ctrlPr>
                              <a:rPr lang="en-US" altLang="zh-CN" i="1" baseline="-30000">
                                <a:solidFill>
                                  <a:srgbClr val="FF0000"/>
                                </a:solidFill>
                                <a:latin typeface="Cambria Math" panose="02040503050406030204" pitchFamily="18" charset="0"/>
                              </a:rPr>
                            </m:ctrlPr>
                          </m:mPr>
                          <m:mr>
                            <m:e>
                              <m:bar>
                                <m:barPr>
                                  <m:ctrlPr>
                                    <a:rPr lang="en-US" altLang="zh-CN" sz="2400" b="0" i="1" baseline="-2000">
                                      <a:solidFill>
                                        <a:srgbClr val="FF0000"/>
                                      </a:solidFill>
                                      <a:latin typeface="Cambria Math" panose="02040503050406030204" pitchFamily="18" charset="0"/>
                                    </a:rPr>
                                  </m:ctrlPr>
                                </m:barPr>
                                <m:e>
                                  <m:bar>
                                    <m:barPr>
                                      <m:ctrlPr>
                                        <a:rPr lang="en-US" altLang="zh-CN" sz="2400" b="0" i="1" baseline="-8000">
                                          <a:solidFill>
                                            <a:srgbClr val="FF0000"/>
                                          </a:solidFill>
                                          <a:latin typeface="Cambria Math" panose="02040503050406030204" pitchFamily="18" charset="0"/>
                                        </a:rPr>
                                      </m:ctrlPr>
                                    </m:barPr>
                                    <m:e>
                                      <m:r>
                                        <a:rPr lang="en-US" altLang="zh-CN" sz="2400" b="0" baseline="-12000">
                                          <a:solidFill>
                                            <a:srgbClr val="FF0000"/>
                                          </a:solidFill>
                                          <a:latin typeface="Cambria Math" panose="02040503050406030204" pitchFamily="18" charset="0"/>
                                        </a:rPr>
                                        <m:t>         </m:t>
                                      </m:r>
                                    </m:e>
                                  </m:bar>
                                </m:e>
                              </m:bar>
                            </m:e>
                          </m:mr>
                          <m:mr>
                            <m:e>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 </m:t>
                              </m:r>
                            </m:e>
                          </m:mr>
                        </m:m>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 </m:t>
                        </m:r>
                        <m:sSub>
                          <m:sSubPr>
                            <m:ctrlPr>
                              <a:rPr lang="en-US" altLang="zh-CN" sz="2400" b="0" i="1"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ctrlPr>
                          </m:sSubPr>
                          <m:e>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FeSO</m:t>
                            </m:r>
                          </m:e>
                          <m:sub>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4</m:t>
                            </m:r>
                          </m:sub>
                        </m:sSub>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m:t>
                        </m:r>
                        <m:sSub>
                          <m:sSubPr>
                            <m:ctrlPr>
                              <a:rPr lang="en-US" altLang="zh-CN" sz="2400" b="0" i="1"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ctrlPr>
                          </m:sSubPr>
                          <m:e>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H</m:t>
                            </m:r>
                          </m:e>
                          <m:sub>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2</m:t>
                            </m:r>
                          </m:sub>
                        </m:sSub>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m:t>
                        </m:r>
                      </m:e>
                    </m:d>
                  </m:oMath>
                </a14:m>
                <a:r>
                  <a:rPr lang="en-US" altLang="zh-CN" sz="100" b="0"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0" i="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假设稀硫酸足量</a:t>
                </a: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，铁块会被完全消耗，弹簧秤读数会减小至0</a:t>
                </a: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，故弹簧秤读数会变</a:t>
                </a:r>
                <a:endPar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200"/>
                  </a:lnSpc>
                </a:pP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小</a:t>
                </a: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，D错误。</a:t>
                </a:r>
                <a:endParaRPr lang="en-US" altLang="zh-CN" sz="2400" dirty="0"/>
              </a:p>
            </p:txBody>
          </p:sp>
        </mc:Choice>
        <mc:Fallback>
          <p:sp>
            <p:nvSpPr>
              <p:cNvPr id="2" name="QC_5_AS.43_1#1601349dd?vopoq=1&amp;pid=f7dd4bd8d&amp;color=0,0,0&amp;vtp=1&amp;bt=1&amp;bbb=1&amp;hb=1"/>
              <p:cNvSpPr>
                <a:spLocks noRot="1" noChangeAspect="1" noMove="1" noResize="1" noEditPoints="1" noAdjustHandles="1" noChangeArrowheads="1" noChangeShapeType="1" noTextEdit="1"/>
              </p:cNvSpPr>
              <p:nvPr/>
            </p:nvSpPr>
            <p:spPr>
              <a:xfrm>
                <a:off x="649224" y="864000"/>
                <a:ext cx="10899648" cy="4944999"/>
              </a:xfrm>
              <a:prstGeom prst="rect">
                <a:avLst/>
              </a:prstGeom>
              <a:blipFill rotWithShape="1">
                <a:blip r:embed="rId1"/>
                <a:stretch>
                  <a:fillRect l="-2" t="-8" r="-3308" b="-1181"/>
                </a:stretch>
              </a:blipFill>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499"/>
                                          </p:stCondLst>
                                        </p:cTn>
                                        <p:tgtEl>
                                          <p:spTgt spid="2">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2">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499"/>
                                          </p:stCondLst>
                                        </p:cTn>
                                        <p:tgtEl>
                                          <p:spTgt spid="2">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499"/>
                                          </p:stCondLst>
                                        </p:cTn>
                                        <p:tgtEl>
                                          <p:spTgt spid="2">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2">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2">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2">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2">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499"/>
                                          </p:stCondLst>
                                        </p:cTn>
                                        <p:tgtEl>
                                          <p:spTgt spid="2">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499"/>
                                          </p:stCondLst>
                                        </p:cTn>
                                        <p:tgtEl>
                                          <p:spTgt spid="2">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44_1#389054cea?htil=3&amp;vopoq=1&amp;pid=f7dd4bd8d&amp;color=0,0,0&amp;tib=255,255,255&amp;vtp=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540497" y="864000"/>
            <a:ext cx="2703681" cy="2106549"/>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C_5_BD.44_2#389054cea?htil=3&amp;sp=1&amp;vopoq=1&amp;pid=f7dd4bd8d&amp;color=0,0,0&amp;vtp=1&amp;bt=1&amp;bbb=1&amp;hb=1&amp;hs=1"/>
              <p:cNvSpPr/>
              <p:nvPr/>
            </p:nvSpPr>
            <p:spPr>
              <a:xfrm>
                <a:off x="649224" y="876699"/>
                <a:ext cx="7781544" cy="2150999"/>
              </a:xfrm>
              <a:prstGeom prst="rect">
                <a:avLst/>
              </a:prstGeom>
              <a:noFill/>
            </p:spPr>
            <p:txBody>
              <a:bodyPr wrap="none" lIns="0" tIns="0" rIns="0" bIns="0" rtlCol="0" anchor="t"/>
              <a:lstStyle/>
              <a:p>
                <a:pPr algn="l" latinLnBrk="1">
                  <a:lnSpc>
                    <a:spcPts val="4400"/>
                  </a:lnSpc>
                </a:pPr>
                <a:r>
                  <a:rPr lang="en-US" altLang="zh-CN" sz="2400" b="1" i="0" dirty="0">
                    <a:solidFill>
                      <a:srgbClr val="C00000"/>
                    </a:solidFill>
                    <a:latin typeface="Times New Roman" panose="02020603050405020304" pitchFamily="34" charset="0"/>
                    <a:ea typeface="宋体" panose="02010600030101010101" pitchFamily="2" charset="-122"/>
                    <a:cs typeface="Times New Roman" panose="02020603050405020304" pitchFamily="34" charset="-120"/>
                  </a:rPr>
                  <a:t>11.</a:t>
                </a:r>
                <a:r>
                  <a:rPr lang="en-US" altLang="zh-CN" sz="24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[2024陕西西安碑林区月考</a:t>
                </a:r>
                <a:r>
                  <a:rPr lang="en-US" altLang="zh-CN" sz="24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质量和质量分数相同的稀硫</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酸分别与足量</a:t>
                </a:r>
                <a14:m>
                  <m:oMath xmlns:m="http://schemas.openxmlformats.org/officeDocument/2006/math">
                    <m:r>
                      <m:rPr>
                        <m:sty m:val="p"/>
                      </m:rP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Mg</m:t>
                    </m:r>
                  </m:oMath>
                </a14:m>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14:m>
                  <m:oMath xmlns:m="http://schemas.openxmlformats.org/officeDocument/2006/math">
                    <m:r>
                      <m:rPr>
                        <m:sty m:val="p"/>
                      </m:rP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Al</m:t>
                    </m:r>
                  </m:oMath>
                </a14:m>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14:m>
                  <m:oMath xmlns:m="http://schemas.openxmlformats.org/officeDocument/2006/math">
                    <m:r>
                      <m:rPr>
                        <m:sty m:val="p"/>
                      </m:rP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Zn</m:t>
                    </m:r>
                  </m:oMath>
                </a14:m>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14:m>
                  <m:oMath xmlns:m="http://schemas.openxmlformats.org/officeDocument/2006/math">
                    <m:r>
                      <m:rPr>
                        <m:sty m:val="p"/>
                      </m:rP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Fe</m:t>
                    </m:r>
                  </m:oMath>
                </a14:m>
                <a:r>
                  <a:rPr lang="en-US" altLang="zh-CN" sz="100" b="0"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充分反应</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，生成氢气的质量</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与反应消耗金属的质量的关系如图所示</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分析图像信息，</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2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得出结论正确的是(</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400" dirty="0"/>
              </a:p>
            </p:txBody>
          </p:sp>
        </mc:Choice>
        <mc:Fallback>
          <p:sp>
            <p:nvSpPr>
              <p:cNvPr id="3" name="QC_5_BD.44_2#389054cea?htil=3&amp;sp=1&amp;vopoq=1&amp;pid=f7dd4bd8d&amp;color=0,0,0&amp;vtp=1&amp;bt=1&amp;bbb=1&amp;hb=1&amp;hs=1"/>
              <p:cNvSpPr>
                <a:spLocks noRot="1" noChangeAspect="1" noMove="1" noResize="1" noEditPoints="1" noAdjustHandles="1" noChangeArrowheads="1" noChangeShapeType="1" noTextEdit="1"/>
              </p:cNvSpPr>
              <p:nvPr/>
            </p:nvSpPr>
            <p:spPr>
              <a:xfrm>
                <a:off x="649224" y="876699"/>
                <a:ext cx="7781544" cy="2150999"/>
              </a:xfrm>
              <a:prstGeom prst="rect">
                <a:avLst/>
              </a:prstGeom>
              <a:blipFill rotWithShape="1">
                <a:blip r:embed="rId2"/>
                <a:stretch>
                  <a:fillRect l="-3" t="-19" r="-116" b="-2715"/>
                </a:stretch>
              </a:blipFill>
            </p:spPr>
            <p:txBody>
              <a:bodyPr/>
              <a:lstStyle/>
              <a:p>
                <a:r>
                  <a:rPr lang="zh-CN" altLang="en-US">
                    <a:noFill/>
                  </a:rPr>
                  <a:t> </a:t>
                </a:r>
              </a:p>
            </p:txBody>
          </p:sp>
        </mc:Fallback>
      </mc:AlternateContent>
      <p:sp>
        <p:nvSpPr>
          <p:cNvPr id="4" name="QC_5_AN.45_1#389054cea.bracket?vopoq=1&amp;pid=f7dd4bd8d&amp;color=0,0,0&amp;vpa=11&amp;vtp=1"/>
          <p:cNvSpPr/>
          <p:nvPr/>
        </p:nvSpPr>
        <p:spPr>
          <a:xfrm>
            <a:off x="3320192" y="2541669"/>
            <a:ext cx="441325" cy="478600"/>
          </a:xfrm>
          <a:prstGeom prst="rect">
            <a:avLst/>
          </a:prstGeom>
          <a:noFill/>
        </p:spPr>
        <p:txBody>
          <a:bodyPr wrap="none" lIns="0" tIns="0" rIns="0" bIns="0" rtlCol="0" anchor="t"/>
          <a:lstStyle/>
          <a:p>
            <a:pPr algn="ctr" latinLnBrk="1">
              <a:lnSpc>
                <a:spcPts val="4200"/>
              </a:lnSpc>
            </a:pP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A</a:t>
            </a:r>
            <a:endParaRPr lang="en-US" altLang="zh-CN" sz="2400" dirty="0"/>
          </a:p>
        </p:txBody>
      </p:sp>
      <mc:AlternateContent xmlns:mc="http://schemas.openxmlformats.org/markup-compatibility/2006">
        <mc:Choice xmlns:a14="http://schemas.microsoft.com/office/drawing/2010/main" Requires="a14">
          <p:sp>
            <p:nvSpPr>
              <p:cNvPr id="5" name="QC_5_BD.46_1#389054cea.choices?vopoq=1&amp;pid=f7dd4bd8d&amp;color=0,0,0&amp;vtp=1&amp;bbb=1&amp;hs=1"/>
              <p:cNvSpPr/>
              <p:nvPr/>
            </p:nvSpPr>
            <p:spPr>
              <a:xfrm>
                <a:off x="649224" y="3008648"/>
                <a:ext cx="10899648" cy="2150999"/>
              </a:xfrm>
              <a:prstGeom prst="rect">
                <a:avLst/>
              </a:prstGeom>
              <a:noFill/>
            </p:spPr>
            <p:txBody>
              <a:bodyPr wrap="none" lIns="0" tIns="0" rIns="0" bIns="0" rtlCol="0" anchor="t"/>
              <a:lstStyle/>
              <a:p>
                <a:pPr algn="l" latinLnBrk="1">
                  <a:lnSpc>
                    <a:spcPts val="44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A.相同质量的四种金属完全反应，生成氢气的质量：</a:t>
                </a:r>
                <a14:m>
                  <m:oMath xmlns:m="http://schemas.openxmlformats.org/officeDocument/2006/math">
                    <m:r>
                      <m:rPr>
                        <m:sty m:val="p"/>
                      </m:rP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Al</m:t>
                    </m:r>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&gt;</m:t>
                    </m:r>
                    <m:r>
                      <m:rPr>
                        <m:sty m:val="p"/>
                      </m:rP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Mg</m:t>
                    </m:r>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&gt;</m:t>
                    </m:r>
                    <m:r>
                      <m:rPr>
                        <m:sty m:val="p"/>
                      </m:rP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Fe</m:t>
                    </m:r>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&gt;</m:t>
                    </m:r>
                    <m:r>
                      <m:rPr>
                        <m:sty m:val="p"/>
                      </m:rP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Zn</m:t>
                    </m:r>
                  </m:oMath>
                </a14:m>
                <a:r>
                  <a:rPr lang="en-US" altLang="zh-CN" sz="100" b="0"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endParaRPr lang="en-US" altLang="zh-CN" sz="2400" dirty="0"/>
              </a:p>
              <a:p>
                <a:pPr latinLnBrk="1">
                  <a:lnSpc>
                    <a:spcPts val="44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.四种金属的活动性顺序：</a:t>
                </a:r>
                <a14:m>
                  <m:oMath xmlns:m="http://schemas.openxmlformats.org/officeDocument/2006/math">
                    <m:r>
                      <m:rPr>
                        <m:sty m:val="p"/>
                      </m:rP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Al</m:t>
                    </m:r>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&gt;</m:t>
                    </m:r>
                    <m:r>
                      <m:rPr>
                        <m:sty m:val="p"/>
                      </m:rP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Mg</m:t>
                    </m:r>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&gt;</m:t>
                    </m:r>
                    <m:r>
                      <m:rPr>
                        <m:sty m:val="p"/>
                      </m:rP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Fe</m:t>
                    </m:r>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&gt;</m:t>
                    </m:r>
                    <m:r>
                      <m:rPr>
                        <m:sty m:val="p"/>
                      </m:rP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Zn</m:t>
                    </m:r>
                  </m:oMath>
                </a14:m>
                <a:r>
                  <a:rPr lang="en-US" altLang="zh-CN" sz="100" b="0"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endParaRPr lang="en-US" altLang="zh-CN" sz="2400" dirty="0"/>
              </a:p>
              <a:p>
                <a:pPr latinLnBrk="1">
                  <a:lnSpc>
                    <a:spcPts val="44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.稀硫酸完全反应时，消耗金属的质量：</a:t>
                </a:r>
                <a14:m>
                  <m:oMath xmlns:m="http://schemas.openxmlformats.org/officeDocument/2006/math">
                    <m:r>
                      <m:rPr>
                        <m:sty m:val="p"/>
                      </m:rP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Mg</m:t>
                    </m:r>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&gt;</m:t>
                    </m:r>
                    <m:r>
                      <m:rPr>
                        <m:sty m:val="p"/>
                      </m:rP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Al</m:t>
                    </m:r>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&gt;</m:t>
                    </m:r>
                    <m:r>
                      <m:rPr>
                        <m:sty m:val="p"/>
                      </m:rP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Zn</m:t>
                    </m:r>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&gt;</m:t>
                    </m:r>
                    <m:r>
                      <m:rPr>
                        <m:sty m:val="p"/>
                      </m:rP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Fe</m:t>
                    </m:r>
                  </m:oMath>
                </a14:m>
                <a:r>
                  <a:rPr lang="en-US" altLang="zh-CN" sz="100" b="0"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endParaRPr lang="en-US" altLang="zh-CN" sz="2400" dirty="0"/>
              </a:p>
              <a:p>
                <a:pPr latinLnBrk="1">
                  <a:lnSpc>
                    <a:spcPts val="42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D</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.相同质量的四种金属与足量稀硫酸反应完全后，消耗稀硫酸的质量相等</a:t>
                </a:r>
                <a:endParaRPr lang="en-US" altLang="zh-CN" sz="2400" dirty="0"/>
              </a:p>
            </p:txBody>
          </p:sp>
        </mc:Choice>
        <mc:Fallback>
          <p:sp>
            <p:nvSpPr>
              <p:cNvPr id="5" name="QC_5_BD.46_1#389054cea.choices?vopoq=1&amp;pid=f7dd4bd8d&amp;color=0,0,0&amp;vtp=1&amp;bbb=1&amp;hs=1"/>
              <p:cNvSpPr>
                <a:spLocks noRot="1" noChangeAspect="1" noMove="1" noResize="1" noEditPoints="1" noAdjustHandles="1" noChangeArrowheads="1" noChangeShapeType="1" noTextEdit="1"/>
              </p:cNvSpPr>
              <p:nvPr/>
            </p:nvSpPr>
            <p:spPr>
              <a:xfrm>
                <a:off x="649224" y="3008648"/>
                <a:ext cx="10899648" cy="2150999"/>
              </a:xfrm>
              <a:prstGeom prst="rect">
                <a:avLst/>
              </a:prstGeom>
              <a:blipFill rotWithShape="1">
                <a:blip r:embed="rId3"/>
                <a:stretch>
                  <a:fillRect l="-2" t="-1" r="1" b="-2733"/>
                </a:stretch>
              </a:blipFill>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47_1#389054cea?vopoq=1&amp;pid=f7dd4bd8d&amp;color=0,0,0&amp;vtp=1&amp;bt=1&amp;bbb=1&amp;hb=1"/>
              <p:cNvSpPr/>
              <p:nvPr/>
            </p:nvSpPr>
            <p:spPr>
              <a:xfrm>
                <a:off x="649224" y="864000"/>
                <a:ext cx="10899648" cy="2709799"/>
              </a:xfrm>
              <a:prstGeom prst="rect">
                <a:avLst/>
              </a:prstGeom>
              <a:noFill/>
            </p:spPr>
            <p:txBody>
              <a:bodyPr wrap="none" lIns="0" tIns="0" rIns="0" bIns="0" rtlCol="0" anchor="t"/>
              <a:lstStyle/>
              <a:p>
                <a:pPr algn="l" latinLnBrk="1">
                  <a:lnSpc>
                    <a:spcPts val="4400"/>
                  </a:lnSpc>
                </a:pPr>
                <a:r>
                  <a:rPr lang="en-US" altLang="zh-CN" sz="2400" b="0" i="0" dirty="0">
                    <a:solidFill>
                      <a:srgbClr val="FF0000"/>
                    </a:solidFill>
                    <a:latin typeface="Times New Roman" panose="02020603050405020304" pitchFamily="34" charset="0"/>
                    <a:ea typeface="黑体" panose="02010609060101010101" pitchFamily="34" charset="-122"/>
                    <a:cs typeface="Times New Roman" panose="02020603050405020304" pitchFamily="34" charset="-120"/>
                  </a:rPr>
                  <a:t>【解析】</a:t>
                </a: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由题图可知，相同质量的四种金属与足量稀硫酸完全反应</a:t>
                </a: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，生成氢气质</a:t>
                </a:r>
                <a:endPar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量</a:t>
                </a: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a:t>
                </a:r>
                <a14:m>
                  <m:oMath xmlns:m="http://schemas.openxmlformats.org/officeDocument/2006/math">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Al</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&gt;</m:t>
                    </m:r>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Mg</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&gt;</m:t>
                    </m:r>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Fe</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&gt;</m:t>
                    </m:r>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Zn</m:t>
                    </m:r>
                  </m:oMath>
                </a14:m>
                <a:r>
                  <a:rPr lang="en-US" altLang="zh-CN" sz="100" b="0"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，A正确</a:t>
                </a: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；由题图中的信息无法判断四种金属的活动性顺</a:t>
                </a:r>
                <a:endPar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序</a:t>
                </a: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，B不正确；由题图可知，当稀硫酸完全反应时，</a:t>
                </a: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消耗金属的质量：</a:t>
                </a:r>
                <a:endPar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14:m>
                  <m:oMath xmlns:m="http://schemas.openxmlformats.org/officeDocument/2006/math">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Al</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&lt;</m:t>
                    </m:r>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Mg</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&lt;</m:t>
                    </m:r>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Fe</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&lt;</m:t>
                    </m:r>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Zn</m:t>
                    </m:r>
                  </m:oMath>
                </a14:m>
                <a:r>
                  <a:rPr lang="en-US" altLang="zh-CN" sz="100" b="0"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，C不正确；</a:t>
                </a: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相同质量的四种金属与足量稀硫酸反应完全后，</a:t>
                </a:r>
                <a:endPar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200"/>
                  </a:lnSpc>
                </a:pP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消耗稀硫酸的质量关系</a:t>
                </a: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a:t>
                </a:r>
                <a14:m>
                  <m:oMath xmlns:m="http://schemas.openxmlformats.org/officeDocument/2006/math">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Al</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&gt;</m:t>
                    </m:r>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Mg</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&gt;</m:t>
                    </m:r>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Fe</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&gt;</m:t>
                    </m:r>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Zn</m:t>
                    </m:r>
                  </m:oMath>
                </a14:m>
                <a:r>
                  <a:rPr lang="en-US" altLang="zh-CN" sz="100" b="0"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，D不正确。</a:t>
                </a:r>
                <a:endParaRPr lang="en-US" altLang="zh-CN" sz="2400" dirty="0"/>
              </a:p>
            </p:txBody>
          </p:sp>
        </mc:Choice>
        <mc:Fallback>
          <p:sp>
            <p:nvSpPr>
              <p:cNvPr id="2" name="QC_5_AS.47_1#389054cea?vopoq=1&amp;pid=f7dd4bd8d&amp;color=0,0,0&amp;vtp=1&amp;bt=1&amp;bbb=1&amp;hb=1"/>
              <p:cNvSpPr>
                <a:spLocks noRot="1" noChangeAspect="1" noMove="1" noResize="1" noEditPoints="1" noAdjustHandles="1" noChangeArrowheads="1" noChangeShapeType="1" noTextEdit="1"/>
              </p:cNvSpPr>
              <p:nvPr/>
            </p:nvSpPr>
            <p:spPr>
              <a:xfrm>
                <a:off x="649224" y="864000"/>
                <a:ext cx="10899648" cy="2709799"/>
              </a:xfrm>
              <a:prstGeom prst="rect">
                <a:avLst/>
              </a:prstGeom>
              <a:blipFill rotWithShape="1">
                <a:blip r:embed="rId1"/>
                <a:stretch>
                  <a:fillRect l="-2" t="-15" r="1" b="-2155"/>
                </a:stretch>
              </a:blipFill>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499"/>
                                          </p:stCondLst>
                                        </p:cTn>
                                        <p:tgtEl>
                                          <p:spTgt spid="2">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2">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499"/>
                                          </p:stCondLst>
                                        </p:cTn>
                                        <p:tgtEl>
                                          <p:spTgt spid="2">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499"/>
                                          </p:stCondLst>
                                        </p:cTn>
                                        <p:tgtEl>
                                          <p:spTgt spid="2">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2">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48_1#bae7d40e3?vopoq=1&amp;pid=f7dd4bd8d&amp;color=0,0,0&amp;vtp=1&amp;bt=1&amp;bbb=1&amp;hb=1"/>
              <p:cNvSpPr/>
              <p:nvPr/>
            </p:nvSpPr>
            <p:spPr>
              <a:xfrm>
                <a:off x="649224" y="864000"/>
                <a:ext cx="10899648" cy="1592199"/>
              </a:xfrm>
              <a:prstGeom prst="rect">
                <a:avLst/>
              </a:prstGeom>
              <a:noFill/>
            </p:spPr>
            <p:txBody>
              <a:bodyPr wrap="none" lIns="0" tIns="0" rIns="0" bIns="0" rtlCol="0" anchor="t"/>
              <a:lstStyle/>
              <a:p>
                <a:pPr algn="l" latinLnBrk="1">
                  <a:lnSpc>
                    <a:spcPts val="4400"/>
                  </a:lnSpc>
                </a:pPr>
                <a:r>
                  <a:rPr lang="en-US" altLang="zh-CN" sz="2400" b="1" i="0" dirty="0">
                    <a:solidFill>
                      <a:srgbClr val="C00000"/>
                    </a:solidFill>
                    <a:latin typeface="Times New Roman" panose="02020603050405020304" pitchFamily="34" charset="0"/>
                    <a:ea typeface="宋体" panose="02010600030101010101" pitchFamily="2" charset="-122"/>
                    <a:cs typeface="Times New Roman" panose="02020603050405020304" pitchFamily="34" charset="-120"/>
                  </a:rPr>
                  <a:t>12.</a:t>
                </a:r>
                <a:r>
                  <a:rPr lang="en-US" altLang="zh-CN" sz="24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[2024河南新乡月考]</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已知一包镁粉中含有两种杂质，小明同学取</a:t>
                </a:r>
                <a14:m>
                  <m:oMath xmlns:m="http://schemas.openxmlformats.org/officeDocument/2006/math">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2</m:t>
                    </m:r>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4</m:t>
                    </m:r>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 </m:t>
                    </m:r>
                    <m:r>
                      <m:rPr>
                        <m:sty m:val="p"/>
                      </m:rP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g</m:t>
                    </m:r>
                  </m:oMath>
                </a14:m>
                <a:r>
                  <a:rPr lang="en-US" altLang="zh-CN" sz="100" b="0"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该粉末，</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向其中加入足量的稀硫酸</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，充分反应后得到</a:t>
                </a:r>
                <a14:m>
                  <m:oMath xmlns:m="http://schemas.openxmlformats.org/officeDocument/2006/math">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0</m:t>
                    </m:r>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2</m:t>
                    </m:r>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 </m:t>
                    </m:r>
                    <m:r>
                      <m:rPr>
                        <m:sty m:val="p"/>
                      </m:rP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g</m:t>
                    </m:r>
                  </m:oMath>
                </a14:m>
                <a:r>
                  <a:rPr lang="en-US" altLang="zh-CN" sz="100" b="0"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氢气</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，则该样品中的杂质可能是</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2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400" dirty="0"/>
              </a:p>
            </p:txBody>
          </p:sp>
        </mc:Choice>
        <mc:Fallback>
          <p:sp>
            <p:nvSpPr>
              <p:cNvPr id="2" name="QC_5_BD.48_1#bae7d40e3?vopoq=1&amp;pid=f7dd4bd8d&amp;color=0,0,0&amp;vtp=1&amp;bt=1&amp;bbb=1&amp;hb=1"/>
              <p:cNvSpPr>
                <a:spLocks noRot="1" noChangeAspect="1" noMove="1" noResize="1" noEditPoints="1" noAdjustHandles="1" noChangeArrowheads="1" noChangeShapeType="1" noTextEdit="1"/>
              </p:cNvSpPr>
              <p:nvPr/>
            </p:nvSpPr>
            <p:spPr>
              <a:xfrm>
                <a:off x="649224" y="864000"/>
                <a:ext cx="10899648" cy="1592199"/>
              </a:xfrm>
              <a:prstGeom prst="rect">
                <a:avLst/>
              </a:prstGeom>
              <a:blipFill rotWithShape="1">
                <a:blip r:embed="rId1"/>
                <a:stretch>
                  <a:fillRect l="-2" t="-25" r="1" b="-3668"/>
                </a:stretch>
              </a:blipFill>
            </p:spPr>
            <p:txBody>
              <a:bodyPr/>
              <a:lstStyle/>
              <a:p>
                <a:r>
                  <a:rPr lang="zh-CN" altLang="en-US">
                    <a:noFill/>
                  </a:rPr>
                  <a:t> </a:t>
                </a:r>
              </a:p>
            </p:txBody>
          </p:sp>
        </mc:Fallback>
      </mc:AlternateContent>
      <p:sp>
        <p:nvSpPr>
          <p:cNvPr id="3" name="QC_5_AN.49_1#bae7d40e3.bracket?vopoq=1&amp;pid=f7dd4bd8d&amp;color=0,0,0&amp;vpa=12&amp;vtp=1"/>
          <p:cNvSpPr/>
          <p:nvPr/>
        </p:nvSpPr>
        <p:spPr>
          <a:xfrm>
            <a:off x="894493" y="1970170"/>
            <a:ext cx="423863" cy="478600"/>
          </a:xfrm>
          <a:prstGeom prst="rect">
            <a:avLst/>
          </a:prstGeom>
          <a:noFill/>
        </p:spPr>
        <p:txBody>
          <a:bodyPr wrap="none" lIns="0" tIns="0" rIns="0" bIns="0" rtlCol="0" anchor="t"/>
          <a:lstStyle/>
          <a:p>
            <a:pPr algn="ctr" latinLnBrk="1">
              <a:lnSpc>
                <a:spcPts val="4200"/>
              </a:lnSpc>
            </a:pP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B</a:t>
            </a:r>
            <a:endParaRPr lang="en-US" altLang="zh-CN" sz="2400" dirty="0"/>
          </a:p>
        </p:txBody>
      </p:sp>
      <p:sp>
        <p:nvSpPr>
          <p:cNvPr id="4" name="QC_5_BD.50_1#bae7d40e3.choices?vopoq=1&amp;pid=f7dd4bd8d&amp;color=0,0,0&amp;vtp=1&amp;bbb=1"/>
          <p:cNvSpPr/>
          <p:nvPr/>
        </p:nvSpPr>
        <p:spPr>
          <a:xfrm>
            <a:off x="649224" y="2512522"/>
            <a:ext cx="10899648" cy="474599"/>
          </a:xfrm>
          <a:prstGeom prst="rect">
            <a:avLst/>
          </a:prstGeom>
          <a:noFill/>
        </p:spPr>
        <p:txBody>
          <a:bodyPr wrap="none" lIns="0" tIns="0" rIns="0" bIns="0" rtlCol="0" anchor="t"/>
          <a:lstStyle/>
          <a:p>
            <a:pPr latinLnBrk="1">
              <a:lnSpc>
                <a:spcPts val="4200"/>
              </a:lnSpc>
              <a:tabLst>
                <a:tab pos="2790190" algn="l"/>
                <a:tab pos="5555615" algn="l"/>
                <a:tab pos="8321040" algn="l"/>
              </a:tabLst>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.铁和锌</a:t>
            </a:r>
            <a:r>
              <a:rPr lang="en-US" altLang="zh-CN" sz="24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B.铝和锌</a:t>
            </a:r>
            <a:r>
              <a:rPr lang="en-US" altLang="zh-CN" sz="24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C.锌和铜</a:t>
            </a:r>
            <a:r>
              <a:rPr lang="en-US" altLang="zh-CN" sz="24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D</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.铁和铜</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51_1#bae7d40e3?vopoq=1&amp;pid=f7dd4bd8d&amp;color=0,0,0&amp;vtp=1&amp;bt=1&amp;bbb=1&amp;hb=1"/>
              <p:cNvSpPr/>
              <p:nvPr/>
            </p:nvSpPr>
            <p:spPr>
              <a:xfrm>
                <a:off x="649224" y="864000"/>
                <a:ext cx="10899648" cy="4944999"/>
              </a:xfrm>
              <a:prstGeom prst="rect">
                <a:avLst/>
              </a:prstGeom>
              <a:noFill/>
            </p:spPr>
            <p:txBody>
              <a:bodyPr wrap="none" lIns="0" tIns="0" rIns="0" bIns="0" rtlCol="0" anchor="t"/>
              <a:lstStyle/>
              <a:p>
                <a:pPr algn="l" latinLnBrk="1">
                  <a:lnSpc>
                    <a:spcPts val="4400"/>
                  </a:lnSpc>
                </a:pPr>
                <a:r>
                  <a:rPr lang="en-US" altLang="zh-CN" sz="2400" b="0" i="0" dirty="0">
                    <a:solidFill>
                      <a:srgbClr val="FF0000"/>
                    </a:solidFill>
                    <a:latin typeface="Times New Roman" panose="02020603050405020304" pitchFamily="34" charset="0"/>
                    <a:ea typeface="黑体" panose="02010609060101010101" pitchFamily="34" charset="-122"/>
                    <a:cs typeface="Times New Roman" panose="02020603050405020304" pitchFamily="34" charset="-120"/>
                  </a:rPr>
                  <a:t>【解析】</a:t>
                </a: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由化学方程式</a:t>
                </a:r>
                <a14:m>
                  <m:oMath xmlns:m="http://schemas.openxmlformats.org/officeDocument/2006/math">
                    <m:d>
                      <m:dPr>
                        <m:begChr m:val=""/>
                        <m:endChr m:val=""/>
                        <m:ctrlPr>
                          <a:rPr lang="en-US" altLang="zh-CN" sz="2400" b="0" i="1"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ctrlPr>
                      </m:dPr>
                      <m:e>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Mg</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m:t>
                        </m:r>
                        <m:sSub>
                          <m:sSubPr>
                            <m:ctrlPr>
                              <a:rPr lang="en-US" altLang="zh-CN" sz="2400" b="0" i="1"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ctrlPr>
                          </m:sSubPr>
                          <m:e>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H</m:t>
                            </m:r>
                          </m:e>
                          <m:sub>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2</m:t>
                            </m:r>
                          </m:sub>
                        </m:sSub>
                        <m:sSub>
                          <m:sSubPr>
                            <m:ctrlPr>
                              <a:rPr lang="en-US" altLang="zh-CN" sz="2400" b="0" i="1"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ctrlPr>
                          </m:sSubPr>
                          <m:e>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SO</m:t>
                            </m:r>
                          </m:e>
                          <m:sub>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4</m:t>
                            </m:r>
                          </m:sub>
                        </m:sSub>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 </m:t>
                        </m:r>
                        <m:m>
                          <m:mPr>
                            <m:mcs>
                              <m:mc>
                                <m:mcPr>
                                  <m:count m:val="1"/>
                                  <m:mcJc m:val="center"/>
                                </m:mcPr>
                              </m:mc>
                            </m:mcs>
                            <m:ctrlPr>
                              <a:rPr lang="en-US" altLang="zh-CN" i="1" baseline="-30000">
                                <a:solidFill>
                                  <a:srgbClr val="FF0000"/>
                                </a:solidFill>
                                <a:latin typeface="Cambria Math" panose="02040503050406030204" pitchFamily="18" charset="0"/>
                              </a:rPr>
                            </m:ctrlPr>
                          </m:mPr>
                          <m:mr>
                            <m:e>
                              <m:bar>
                                <m:barPr>
                                  <m:ctrlPr>
                                    <a:rPr lang="en-US" altLang="zh-CN" sz="2400" b="0" i="1" baseline="-2000">
                                      <a:solidFill>
                                        <a:srgbClr val="FF0000"/>
                                      </a:solidFill>
                                      <a:latin typeface="Cambria Math" panose="02040503050406030204" pitchFamily="18" charset="0"/>
                                    </a:rPr>
                                  </m:ctrlPr>
                                </m:barPr>
                                <m:e>
                                  <m:bar>
                                    <m:barPr>
                                      <m:ctrlPr>
                                        <a:rPr lang="en-US" altLang="zh-CN" sz="2400" b="0" i="1" baseline="-8000">
                                          <a:solidFill>
                                            <a:srgbClr val="FF0000"/>
                                          </a:solidFill>
                                          <a:latin typeface="Cambria Math" panose="02040503050406030204" pitchFamily="18" charset="0"/>
                                        </a:rPr>
                                      </m:ctrlPr>
                                    </m:barPr>
                                    <m:e>
                                      <m:r>
                                        <a:rPr lang="en-US" altLang="zh-CN" sz="2400" b="0" baseline="-12000">
                                          <a:solidFill>
                                            <a:srgbClr val="FF0000"/>
                                          </a:solidFill>
                                          <a:latin typeface="Cambria Math" panose="02040503050406030204" pitchFamily="18" charset="0"/>
                                        </a:rPr>
                                        <m:t>         </m:t>
                                      </m:r>
                                    </m:e>
                                  </m:bar>
                                </m:e>
                              </m:bar>
                            </m:e>
                          </m:mr>
                          <m:mr>
                            <m:e>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 </m:t>
                              </m:r>
                            </m:e>
                          </m:mr>
                        </m:m>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 </m:t>
                        </m:r>
                        <m:sSub>
                          <m:sSubPr>
                            <m:ctrlPr>
                              <a:rPr lang="en-US" altLang="zh-CN" sz="2400" b="0" i="1"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ctrlPr>
                          </m:sSubPr>
                          <m:e>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MgSO</m:t>
                            </m:r>
                          </m:e>
                          <m:sub>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4</m:t>
                            </m:r>
                          </m:sub>
                        </m:sSub>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m:t>
                        </m:r>
                        <m:sSub>
                          <m:sSubPr>
                            <m:ctrlPr>
                              <a:rPr lang="en-US" altLang="zh-CN" sz="2400" b="0" i="1"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ctrlPr>
                          </m:sSubPr>
                          <m:e>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H</m:t>
                            </m:r>
                          </m:e>
                          <m:sub>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2</m:t>
                            </m:r>
                          </m:sub>
                        </m:sSub>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m:t>
                        </m:r>
                      </m:e>
                    </m:d>
                  </m:oMath>
                </a14:m>
                <a:r>
                  <a:rPr lang="en-US" altLang="zh-CN" sz="100" b="0"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可知,每</a:t>
                </a: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24份质量的镁与足</a:t>
                </a:r>
                <a:endPar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量稀硫酸反应能生成</a:t>
                </a: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2份质量的氢气，则</a:t>
                </a:r>
                <a14:m>
                  <m:oMath xmlns:m="http://schemas.openxmlformats.org/officeDocument/2006/math">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2</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4</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 </m:t>
                    </m:r>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g</m:t>
                    </m:r>
                  </m:oMath>
                </a14:m>
                <a:r>
                  <a:rPr lang="en-US" altLang="zh-CN" sz="100" b="0"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的镁与稀硫酸完全反应生成氢气的质</a:t>
                </a:r>
                <a:endPar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量等于</a:t>
                </a:r>
                <a14:m>
                  <m:oMath xmlns:m="http://schemas.openxmlformats.org/officeDocument/2006/math">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0</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2</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 </m:t>
                    </m:r>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g</m:t>
                    </m:r>
                  </m:oMath>
                </a14:m>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a:t>
                </a:r>
                <a14:m>
                  <m:oMath xmlns:m="http://schemas.openxmlformats.org/officeDocument/2006/math">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2</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4</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 </m:t>
                    </m:r>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g</m:t>
                    </m:r>
                  </m:oMath>
                </a14:m>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的锌与稀硫酸完全反应生成氢气的质量小于</a:t>
                </a:r>
                <a14:m>
                  <m:oMath xmlns:m="http://schemas.openxmlformats.org/officeDocument/2006/math">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0</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2</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 </m:t>
                    </m:r>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g</m:t>
                    </m:r>
                  </m:oMath>
                </a14:m>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a:t>
                </a:r>
                <a14:m>
                  <m:oMath xmlns:m="http://schemas.openxmlformats.org/officeDocument/2006/math">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2</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4</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 </m:t>
                    </m:r>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g</m:t>
                    </m:r>
                  </m:oMath>
                </a14:m>
                <a:r>
                  <a:rPr lang="en-US" altLang="zh-CN" sz="100" b="0"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的铁与稀</a:t>
                </a:r>
                <a:endPar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硫酸完全反应生成氢气的质量小于</a:t>
                </a:r>
                <a14:m>
                  <m:oMath xmlns:m="http://schemas.openxmlformats.org/officeDocument/2006/math">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0</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2</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 </m:t>
                    </m:r>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g</m:t>
                    </m:r>
                  </m:oMath>
                </a14:m>
                <a:r>
                  <a:rPr lang="en-US" altLang="zh-CN" sz="100" b="0"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,则该样品中的杂质不可能是铁和锌，</a:t>
                </a: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A错</a:t>
                </a:r>
                <a:endPar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误</a:t>
                </a: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a:t>
                </a:r>
                <a14:m>
                  <m:oMath xmlns:m="http://schemas.openxmlformats.org/officeDocument/2006/math">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2</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4</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 </m:t>
                    </m:r>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g</m:t>
                    </m:r>
                  </m:oMath>
                </a14:m>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的锌与稀硫酸完全反应生成氢气的质量小于</a:t>
                </a:r>
                <a14:m>
                  <m:oMath xmlns:m="http://schemas.openxmlformats.org/officeDocument/2006/math">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0</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2</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 </m:t>
                    </m:r>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g</m:t>
                    </m:r>
                  </m:oMath>
                </a14:m>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a:t>
                </a:r>
                <a14:m>
                  <m:oMath xmlns:m="http://schemas.openxmlformats.org/officeDocument/2006/math">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2</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4</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 </m:t>
                    </m:r>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g</m:t>
                    </m:r>
                  </m:oMath>
                </a14:m>
                <a:r>
                  <a:rPr lang="en-US" altLang="zh-CN" sz="100" b="0"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的铝与稀硫酸完全</a:t>
                </a:r>
                <a:endPar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反应生成氢气的质量大于</a:t>
                </a:r>
                <a14:m>
                  <m:oMath xmlns:m="http://schemas.openxmlformats.org/officeDocument/2006/math">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0</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2</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 </m:t>
                    </m:r>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g</m:t>
                    </m:r>
                  </m:oMath>
                </a14:m>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,则该样品中的杂质可能是铝和锌，B正确；</a:t>
                </a:r>
                <a14:m>
                  <m:oMath xmlns:m="http://schemas.openxmlformats.org/officeDocument/2006/math">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2</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4</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 </m:t>
                    </m:r>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g</m:t>
                    </m:r>
                  </m:oMath>
                </a14:m>
                <a:r>
                  <a:rPr lang="en-US" altLang="zh-CN" sz="100" b="0"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的</a:t>
                </a:r>
                <a:endPar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锌与稀硫酸完全反应生成氢气的质量小于</a:t>
                </a:r>
                <a14:m>
                  <m:oMath xmlns:m="http://schemas.openxmlformats.org/officeDocument/2006/math">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0</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2</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 </m:t>
                    </m:r>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g</m:t>
                    </m:r>
                  </m:oMath>
                </a14:m>
                <a:r>
                  <a:rPr lang="en-US" altLang="zh-CN" sz="100" b="0"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,而铜和稀硫酸不反应</a:t>
                </a: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，则样品中的</a:t>
                </a:r>
                <a:endPar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杂质不可能是锌和铜</a:t>
                </a: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，C错误；</a:t>
                </a:r>
                <a14:m>
                  <m:oMath xmlns:m="http://schemas.openxmlformats.org/officeDocument/2006/math">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2</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4</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 </m:t>
                    </m:r>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g</m:t>
                    </m:r>
                  </m:oMath>
                </a14:m>
                <a:r>
                  <a:rPr lang="en-US" altLang="zh-CN" sz="100" b="0"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的铁与稀硫酸完全反应生成氢气的质量小于</a:t>
                </a:r>
                <a:endPar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200"/>
                  </a:lnSpc>
                </a:pPr>
                <a14:m>
                  <m:oMath xmlns:m="http://schemas.openxmlformats.org/officeDocument/2006/math">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0</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2</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 </m:t>
                    </m:r>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g</m:t>
                    </m:r>
                  </m:oMath>
                </a14:m>
                <a:r>
                  <a:rPr lang="en-US" altLang="zh-CN" sz="100" b="0"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,而铜和稀硫酸不反应，则样品中的杂质不可能是铁和铜，D错误。</a:t>
                </a:r>
                <a:endParaRPr lang="en-US" altLang="zh-CN" sz="2400" dirty="0"/>
              </a:p>
            </p:txBody>
          </p:sp>
        </mc:Choice>
        <mc:Fallback>
          <p:sp>
            <p:nvSpPr>
              <p:cNvPr id="2" name="QC_5_AS.51_1#bae7d40e3?vopoq=1&amp;pid=f7dd4bd8d&amp;color=0,0,0&amp;vtp=1&amp;bt=1&amp;bbb=1&amp;hb=1"/>
              <p:cNvSpPr>
                <a:spLocks noRot="1" noChangeAspect="1" noMove="1" noResize="1" noEditPoints="1" noAdjustHandles="1" noChangeArrowheads="1" noChangeShapeType="1" noTextEdit="1"/>
              </p:cNvSpPr>
              <p:nvPr/>
            </p:nvSpPr>
            <p:spPr>
              <a:xfrm>
                <a:off x="649224" y="864000"/>
                <a:ext cx="10899648" cy="4944999"/>
              </a:xfrm>
              <a:prstGeom prst="rect">
                <a:avLst/>
              </a:prstGeom>
              <a:blipFill rotWithShape="1">
                <a:blip r:embed="rId1"/>
                <a:stretch>
                  <a:fillRect l="-2" t="-689" r="-121" b="-1181"/>
                </a:stretch>
              </a:blipFill>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499"/>
                                          </p:stCondLst>
                                        </p:cTn>
                                        <p:tgtEl>
                                          <p:spTgt spid="2">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2">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499"/>
                                          </p:stCondLst>
                                        </p:cTn>
                                        <p:tgtEl>
                                          <p:spTgt spid="2">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499"/>
                                          </p:stCondLst>
                                        </p:cTn>
                                        <p:tgtEl>
                                          <p:spTgt spid="2">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2">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2">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2">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2">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499"/>
                                          </p:stCondLst>
                                        </p:cTn>
                                        <p:tgtEl>
                                          <p:spTgt spid="2">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499"/>
                                          </p:stCondLst>
                                        </p:cTn>
                                        <p:tgtEl>
                                          <p:spTgt spid="2">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EX.52_1#bae7d40e3?vopoq=1&amp;pid=f7dd4bd8d&amp;color=0,0,0&amp;vtp=1&amp;bt=1&amp;bbb=1&amp;hb=1"/>
              <p:cNvSpPr/>
              <p:nvPr/>
            </p:nvSpPr>
            <p:spPr>
              <a:xfrm>
                <a:off x="649224" y="864000"/>
                <a:ext cx="10899648" cy="5160899"/>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上分归纳</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活泼金属与稀酸反应计算方法</a:t>
                </a:r>
                <a:endParaRPr lang="en-US" altLang="zh-CN" sz="2400" dirty="0"/>
              </a:p>
              <a:p>
                <a:pPr latinLnBrk="1">
                  <a:lnSpc>
                    <a:spcPts val="44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a:t>
                </a:r>
                <a:r>
                  <a:rPr lang="en-US" altLang="zh-CN" sz="2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等质量</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等浓度的同种稀酸与足量的不同活泼金属充分反应</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生成氢气的质</a:t>
                </a:r>
                <a:endParaRPr lang="en-US" altLang="zh-CN" sz="24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400"/>
                  </a:lnSpc>
                </a:pPr>
                <a:r>
                  <a:rPr lang="en-US" altLang="zh-CN" sz="24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量相等</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a:p>
                <a:pPr latinLnBrk="1">
                  <a:lnSpc>
                    <a:spcPts val="44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2）</a:t>
                </a:r>
                <a:r>
                  <a:rPr lang="en-US" altLang="zh-CN" sz="2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等质量</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等浓度的稀盐酸和稀硫酸分别与足量的某活泼金属充分反应</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盐酸</a:t>
                </a:r>
                <a:endParaRPr lang="en-US" altLang="zh-CN" sz="24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400"/>
                  </a:lnSpc>
                </a:pPr>
                <a:r>
                  <a:rPr lang="en-US" altLang="zh-CN" sz="24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生成的氢气多</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a:p>
                <a:pPr latinLnBrk="1">
                  <a:lnSpc>
                    <a:spcPts val="44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3）</a:t>
                </a:r>
                <a:r>
                  <a:rPr lang="en-US" altLang="zh-CN" sz="2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等质量的活泼金属分别与足量稀盐酸或稀硫酸反应</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产生氢气的质量与金属</a:t>
                </a:r>
                <a:endParaRPr lang="en-US" altLang="zh-CN" sz="24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400"/>
                  </a:lnSpc>
                </a:pPr>
                <a:r>
                  <a:rPr lang="en-US" altLang="zh-CN" sz="24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的相对原子质量和反应后金属元素的化合价有关</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产生氢气的质量</a:t>
                </a:r>
                <a:endParaRPr lang="en-US" altLang="zh-CN" sz="24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6100"/>
                  </a:lnSpc>
                </a:pPr>
                <a14:m>
                  <m:oMath xmlns:m="http://schemas.openxmlformats.org/officeDocument/2006/math">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f>
                      <m:fPr>
                        <m:ctrlPr>
                          <a:rPr lang="en-US" altLang="zh-CN" sz="2400" b="0" i="1"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fPr>
                      <m:num>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金属元素在生成物中的化合价</m:t>
                        </m:r>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金属的质量</m:t>
                        </m:r>
                      </m:num>
                      <m:den>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金属的相对原子质量</m:t>
                        </m:r>
                      </m:den>
                    </m:f>
                  </m:oMath>
                </a14:m>
                <a:r>
                  <a:rPr lang="en-US" altLang="zh-CN" sz="100" b="0"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若生成物中金属元素的化合价相同</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200"/>
                  </a:lnSpc>
                </a:pPr>
                <a:r>
                  <a:rPr lang="en-US" altLang="zh-CN" sz="24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则相对原子质量越大的金属产生氢气越少</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mc:Choice>
        <mc:Fallback>
          <p:sp>
            <p:nvSpPr>
              <p:cNvPr id="2" name="QC_5_EX.52_1#bae7d40e3?vopoq=1&amp;pid=f7dd4bd8d&amp;color=0,0,0&amp;vtp=1&amp;bt=1&amp;bbb=1&amp;hb=1"/>
              <p:cNvSpPr>
                <a:spLocks noRot="1" noChangeAspect="1" noMove="1" noResize="1" noEditPoints="1" noAdjustHandles="1" noChangeArrowheads="1" noChangeShapeType="1" noTextEdit="1"/>
              </p:cNvSpPr>
              <p:nvPr/>
            </p:nvSpPr>
            <p:spPr>
              <a:xfrm>
                <a:off x="649224" y="864000"/>
                <a:ext cx="10899648" cy="5160899"/>
              </a:xfrm>
              <a:prstGeom prst="rect">
                <a:avLst/>
              </a:prstGeom>
              <a:blipFill rotWithShape="1">
                <a:blip r:embed="rId1"/>
                <a:stretch>
                  <a:fillRect l="-2" t="-8" r="-45" b="-1132"/>
                </a:stretch>
              </a:blipFill>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499"/>
                                          </p:stCondLst>
                                        </p:cTn>
                                        <p:tgtEl>
                                          <p:spTgt spid="2">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2">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499"/>
                                          </p:stCondLst>
                                        </p:cTn>
                                        <p:tgtEl>
                                          <p:spTgt spid="2">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499"/>
                                          </p:stCondLst>
                                        </p:cTn>
                                        <p:tgtEl>
                                          <p:spTgt spid="2">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2">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2">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2">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2">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499"/>
                                          </p:stCondLst>
                                        </p:cTn>
                                        <p:tgtEl>
                                          <p:spTgt spid="2">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499"/>
                                          </p:stCondLst>
                                        </p:cTn>
                                        <p:tgtEl>
                                          <p:spTgt spid="2">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952109353?vopoq=1&amp;pid=26e7761ac&amp;color=46,117,182&amp;vtp=1&amp;bt=1&amp;bbb=1"/>
          <p:cNvSpPr/>
          <p:nvPr/>
        </p:nvSpPr>
        <p:spPr>
          <a:xfrm>
            <a:off x="649224" y="842772"/>
            <a:ext cx="10899648" cy="426720"/>
          </a:xfrm>
          <a:prstGeom prst="rect">
            <a:avLst/>
          </a:prstGeom>
          <a:noFill/>
        </p:spPr>
        <p:txBody>
          <a:bodyPr wrap="none" lIns="0" tIns="0" rIns="0" bIns="0" rtlCol="0" anchor="ctr"/>
          <a:lstStyle/>
          <a:p>
            <a:pPr algn="l" latinLnBrk="1">
              <a:lnSpc>
                <a:spcPts val="3400"/>
              </a:lnSpc>
            </a:pPr>
            <a:r>
              <a:rPr lang="en-US" altLang="zh-CN" sz="2800" b="1" i="0" dirty="0">
                <a:solidFill>
                  <a:srgbClr val="2E75B6"/>
                </a:solidFill>
                <a:latin typeface="Times New Roman" panose="02020603050405020304" pitchFamily="34" charset="0"/>
                <a:ea typeface="黑体" panose="02010609060101010101" pitchFamily="34" charset="-122"/>
                <a:cs typeface="Times New Roman" panose="02020603050405020304" pitchFamily="34" charset="-120"/>
              </a:rPr>
              <a:t>二、填空及简答题（</a:t>
            </a:r>
            <a:r>
              <a:rPr lang="en-US" altLang="zh-CN" sz="2800" b="1" i="0" dirty="0">
                <a:solidFill>
                  <a:srgbClr val="2E75B6"/>
                </a:solidFill>
                <a:latin typeface="Times New Roman" panose="02020603050405020304" pitchFamily="34" charset="0"/>
                <a:ea typeface="楷体" panose="02010609060101010101" pitchFamily="34" charset="-122"/>
                <a:cs typeface="Times New Roman" panose="02020603050405020304" pitchFamily="34" charset="-120"/>
              </a:rPr>
              <a:t>共</a:t>
            </a:r>
            <a:r>
              <a:rPr lang="en-US" altLang="zh-CN" sz="2800" b="1" i="0" dirty="0">
                <a:solidFill>
                  <a:srgbClr val="2E75B6"/>
                </a:solidFill>
                <a:latin typeface="Times New Roman" panose="02020603050405020304" pitchFamily="34" charset="0"/>
                <a:ea typeface="黑体" panose="02010609060101010101" pitchFamily="34" charset="-122"/>
                <a:cs typeface="Times New Roman" panose="02020603050405020304" pitchFamily="34" charset="-120"/>
              </a:rPr>
              <a:t>4</a:t>
            </a:r>
            <a:r>
              <a:rPr lang="en-US" altLang="zh-CN" sz="2800" b="1" i="0" dirty="0">
                <a:solidFill>
                  <a:srgbClr val="2E75B6"/>
                </a:solidFill>
                <a:latin typeface="Times New Roman" panose="02020603050405020304" pitchFamily="34" charset="0"/>
                <a:ea typeface="楷体" panose="02010609060101010101" pitchFamily="34" charset="-122"/>
                <a:cs typeface="Times New Roman" panose="02020603050405020304" pitchFamily="34" charset="-120"/>
              </a:rPr>
              <a:t>小题</a:t>
            </a:r>
            <a:r>
              <a:rPr lang="en-US" altLang="zh-CN" sz="2800" b="1" i="0" dirty="0">
                <a:solidFill>
                  <a:srgbClr val="2E75B6"/>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sz="2800" b="1" i="0" dirty="0">
                <a:solidFill>
                  <a:srgbClr val="2E75B6"/>
                </a:solidFill>
                <a:latin typeface="Times New Roman" panose="02020603050405020304" pitchFamily="34" charset="0"/>
                <a:ea typeface="楷体" panose="02010609060101010101" pitchFamily="34" charset="-122"/>
                <a:cs typeface="Times New Roman" panose="02020603050405020304" pitchFamily="34" charset="-120"/>
              </a:rPr>
              <a:t>共</a:t>
            </a:r>
            <a:r>
              <a:rPr lang="en-US" altLang="zh-CN" sz="2800" b="1" i="0" dirty="0">
                <a:solidFill>
                  <a:srgbClr val="2E75B6"/>
                </a:solidFill>
                <a:latin typeface="Times New Roman" panose="02020603050405020304" pitchFamily="34" charset="0"/>
                <a:ea typeface="黑体" panose="02010609060101010101" pitchFamily="34" charset="-122"/>
                <a:cs typeface="Times New Roman" panose="02020603050405020304" pitchFamily="34" charset="-120"/>
              </a:rPr>
              <a:t>32</a:t>
            </a:r>
            <a:r>
              <a:rPr lang="en-US" altLang="zh-CN" sz="2800" b="1" i="0" dirty="0">
                <a:solidFill>
                  <a:srgbClr val="2E75B6"/>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1" i="0" dirty="0">
                <a:solidFill>
                  <a:srgbClr val="2E75B6"/>
                </a:solidFill>
                <a:latin typeface="Times New Roman" panose="02020603050405020304" pitchFamily="34" charset="0"/>
                <a:ea typeface="黑体" panose="02010609060101010101" pitchFamily="34" charset="-122"/>
                <a:cs typeface="Times New Roman" panose="02020603050405020304" pitchFamily="34" charset="-120"/>
              </a:rPr>
              <a:t>）</a:t>
            </a:r>
            <a:endParaRPr lang="en-US" altLang="zh-CN" sz="2800" dirty="0"/>
          </a:p>
        </p:txBody>
      </p:sp>
      <p:sp>
        <p:nvSpPr>
          <p:cNvPr id="3" name="QO_5_BD.53_1#abf9da242?sp=1&amp;vopoq=1&amp;pid=952109353&amp;color=0,0,0&amp;vtp=1&amp;bbb=1&amp;hb=1"/>
          <p:cNvSpPr/>
          <p:nvPr/>
        </p:nvSpPr>
        <p:spPr>
          <a:xfrm>
            <a:off x="649224" y="1270000"/>
            <a:ext cx="10899648" cy="1033399"/>
          </a:xfrm>
          <a:prstGeom prst="rect">
            <a:avLst/>
          </a:prstGeom>
          <a:noFill/>
        </p:spPr>
        <p:txBody>
          <a:bodyPr wrap="none" lIns="0" tIns="0" rIns="0" bIns="0" rtlCol="0" anchor="t"/>
          <a:lstStyle/>
          <a:p>
            <a:pPr algn="l" latinLnBrk="1">
              <a:lnSpc>
                <a:spcPts val="4400"/>
              </a:lnSpc>
            </a:pPr>
            <a:r>
              <a:rPr lang="en-US" altLang="zh-CN" sz="2400" b="1" i="0" dirty="0">
                <a:solidFill>
                  <a:srgbClr val="C00000"/>
                </a:solidFill>
                <a:latin typeface="Times New Roman" panose="02020603050405020304" pitchFamily="34" charset="0"/>
                <a:ea typeface="宋体" panose="02010600030101010101" pitchFamily="2" charset="-122"/>
                <a:cs typeface="Times New Roman" panose="02020603050405020304" pitchFamily="34" charset="-120"/>
              </a:rPr>
              <a:t>13.</a:t>
            </a:r>
            <a:r>
              <a:rPr lang="en-US" altLang="zh-CN" sz="24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[2023福建龙岩模拟]</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（6</a:t>
            </a:r>
            <a:r>
              <a:rPr lang="en-US" altLang="zh-CN" sz="2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）纽扣电池是生活中常用的电源</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，如图是银锌纽扣电</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2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池的构造示意图</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p:pic>
        <p:nvPicPr>
          <p:cNvPr id="4" name="QO_5_BD.53_2#abf9da242?vopoq=1&amp;pid=952109353&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895344" y="2437130"/>
            <a:ext cx="4407408" cy="256946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B_6_BD.54_1#40532baa8?vopoq=1&amp;pid=abf9da242&amp;color=0,0,0&amp;vtp=1&amp;bbb=1"/>
          <p:cNvSpPr/>
          <p:nvPr/>
        </p:nvSpPr>
        <p:spPr>
          <a:xfrm>
            <a:off x="649224" y="5142230"/>
            <a:ext cx="10899648" cy="474599"/>
          </a:xfrm>
          <a:prstGeom prst="rect">
            <a:avLst/>
          </a:prstGeom>
          <a:noFill/>
        </p:spPr>
        <p:txBody>
          <a:bodyPr wrap="none" lIns="0" tIns="0" rIns="0" bIns="0" rtlCol="0" anchor="t"/>
          <a:lstStyle/>
          <a:p>
            <a:pPr algn="l" latinLnBrk="1">
              <a:lnSpc>
                <a:spcPts val="42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（1）纽扣电池的钢质外壳可以加工得很薄</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，这是利用金属的</a:t>
            </a:r>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性</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p:sp>
        <p:nvSpPr>
          <p:cNvPr id="6" name="QB_6_AN.55_1#40532baa8.blank?vopoq=1&amp;pid=abf9da242&amp;color=0,0,0&amp;vpa=13&amp;vtp=1&amp;bbb=1"/>
          <p:cNvSpPr/>
          <p:nvPr/>
        </p:nvSpPr>
        <p:spPr>
          <a:xfrm>
            <a:off x="8743093" y="5092700"/>
            <a:ext cx="830263" cy="474599"/>
          </a:xfrm>
          <a:prstGeom prst="rect">
            <a:avLst/>
          </a:prstGeom>
          <a:noFill/>
        </p:spPr>
        <p:txBody>
          <a:bodyPr wrap="none" lIns="0" tIns="0" rIns="0" bIns="0" rtlCol="0" anchor="t"/>
          <a:lstStyle/>
          <a:p>
            <a:pPr algn="ctr" latinLnBrk="1">
              <a:lnSpc>
                <a:spcPts val="4200"/>
              </a:lnSpc>
            </a:pP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延展</a:t>
            </a:r>
            <a:endParaRPr lang="en-US" altLang="zh-CN" sz="2400" dirty="0"/>
          </a:p>
        </p:txBody>
      </p:sp>
      <p:sp>
        <p:nvSpPr>
          <p:cNvPr id="7" name="QB_6_AS.56_1#40532baa8?vopoq=1&amp;pid=abf9da242&amp;color=0,0,0&amp;vtp=1&amp;bbb=1"/>
          <p:cNvSpPr/>
          <p:nvPr/>
        </p:nvSpPr>
        <p:spPr>
          <a:xfrm>
            <a:off x="649224" y="5682043"/>
            <a:ext cx="10899648" cy="474599"/>
          </a:xfrm>
          <a:prstGeom prst="rect">
            <a:avLst/>
          </a:prstGeom>
          <a:noFill/>
        </p:spPr>
        <p:txBody>
          <a:bodyPr wrap="none" lIns="0" tIns="0" rIns="0" bIns="0" rtlCol="0" anchor="t"/>
          <a:lstStyle/>
          <a:p>
            <a:pPr algn="l" latinLnBrk="1">
              <a:lnSpc>
                <a:spcPts val="4200"/>
              </a:lnSpc>
            </a:pPr>
            <a:r>
              <a:rPr lang="en-US" altLang="zh-CN" sz="2400" b="0" i="0" dirty="0">
                <a:solidFill>
                  <a:srgbClr val="FF0000"/>
                </a:solidFill>
                <a:latin typeface="Times New Roman" panose="02020603050405020304" pitchFamily="34" charset="0"/>
                <a:ea typeface="黑体" panose="02010609060101010101" pitchFamily="34" charset="-122"/>
                <a:cs typeface="Times New Roman" panose="02020603050405020304" pitchFamily="34" charset="-120"/>
              </a:rPr>
              <a:t>【解析】</a:t>
            </a: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纽扣电池的钢质外壳可以加工得很薄，这是利用金属的延展性。</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6">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6">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7">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build="p"/>
      <p:bldP spid="7"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plit dir="in"/>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57_1#903b25a90?sp=1&amp;vopoq=1&amp;pid=abf9da242&amp;color=0,0,0&amp;vtp=1&amp;bt=1&amp;bbb=1"/>
          <p:cNvSpPr/>
          <p:nvPr/>
        </p:nvSpPr>
        <p:spPr>
          <a:xfrm>
            <a:off x="649224" y="859537"/>
            <a:ext cx="10899648" cy="1033399"/>
          </a:xfrm>
          <a:prstGeom prst="rect">
            <a:avLst/>
          </a:prstGeom>
          <a:noFill/>
        </p:spPr>
        <p:txBody>
          <a:bodyPr wrap="none" lIns="0" tIns="0" rIns="0" bIns="0" rtlCol="0" anchor="t"/>
          <a:lstStyle/>
          <a:p>
            <a:pPr algn="l" latinLnBrk="1">
              <a:lnSpc>
                <a:spcPts val="44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（2）银锌纽扣电池的使用过程中</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，能量由化学能转化为</a:t>
            </a:r>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solidFill>
                <a:srgbClr val="000000"/>
              </a:solidFill>
            </a:endParaRPr>
          </a:p>
          <a:p>
            <a:pPr latinLnBrk="1">
              <a:lnSpc>
                <a:spcPts val="42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且锌粉与氧化银发生置换反应，该反应的化学方程式是</a:t>
            </a:r>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solidFill>
                <a:srgbClr val="000000"/>
              </a:solidFill>
            </a:endParaRPr>
          </a:p>
        </p:txBody>
      </p:sp>
      <p:sp>
        <p:nvSpPr>
          <p:cNvPr id="3" name="QB_6_AN.58_1#903b25a90.blank?vopoq=1&amp;pid=abf9da242&amp;color=0,0,0&amp;vpa=14&amp;vtp=1&amp;bbb=1"/>
          <p:cNvSpPr/>
          <p:nvPr/>
        </p:nvSpPr>
        <p:spPr>
          <a:xfrm>
            <a:off x="8133493" y="831597"/>
            <a:ext cx="830263" cy="474599"/>
          </a:xfrm>
          <a:prstGeom prst="rect">
            <a:avLst/>
          </a:prstGeom>
          <a:noFill/>
        </p:spPr>
        <p:txBody>
          <a:bodyPr wrap="none" lIns="0" tIns="0" rIns="0" bIns="0" rtlCol="0" anchor="t"/>
          <a:lstStyle/>
          <a:p>
            <a:pPr algn="ctr" latinLnBrk="1">
              <a:lnSpc>
                <a:spcPts val="4200"/>
              </a:lnSpc>
            </a:pP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电能</a:t>
            </a:r>
            <a:endParaRPr lang="en-US" altLang="zh-CN" sz="2400" dirty="0">
              <a:solidFill>
                <a:srgbClr val="FF0000"/>
              </a:solidFill>
            </a:endParaRPr>
          </a:p>
        </p:txBody>
      </p:sp>
      <mc:AlternateContent xmlns:mc="http://schemas.openxmlformats.org/markup-compatibility/2006">
        <mc:Choice xmlns:a14="http://schemas.microsoft.com/office/drawing/2010/main" Requires="a14">
          <p:sp>
            <p:nvSpPr>
              <p:cNvPr id="4" name="QB_6_AN.59_1#903b25a90.blank?vopoq=1&amp;pid=abf9da242&amp;color=0,0,0&amp;vpa=15&amp;vtp=1&amp;bbb=1&amp;rh=31.66"/>
              <p:cNvSpPr/>
              <p:nvPr/>
            </p:nvSpPr>
            <p:spPr>
              <a:xfrm>
                <a:off x="7975536" y="1436624"/>
                <a:ext cx="3481705" cy="396494"/>
              </a:xfrm>
              <a:prstGeom prst="rect">
                <a:avLst/>
              </a:prstGeom>
              <a:noFill/>
            </p:spPr>
            <p:txBody>
              <a:bodyPr wrap="none" lIns="0" tIns="0" rIns="0" bIns="0" rtlCol="0" anchor="t"/>
              <a:lstStyle/>
              <a:p>
                <a:pPr algn="ctr" latinLnBrk="1">
                  <a:lnSpc>
                    <a:spcPts val="3200"/>
                  </a:lnSpc>
                </a:pPr>
                <a14:m>
                  <m:oMath xmlns:m="http://schemas.openxmlformats.org/officeDocument/2006/math">
                    <m:r>
                      <m:rPr>
                        <m:sty m:val="p"/>
                      </m:rPr>
                      <a:rPr lang="en-US" altLang="zh-CN" sz="2400" b="0" i="0" dirty="0" smtClean="0">
                        <a:solidFill>
                          <a:srgbClr val="FF0000"/>
                        </a:solidFill>
                        <a:latin typeface="Cambria Math" panose="02040503050406030204" pitchFamily="18" charset="0"/>
                        <a:ea typeface="宋体" panose="02010600030101010101" pitchFamily="2" charset="-122"/>
                        <a:cs typeface="Times New Roman" panose="02020603050405020304" pitchFamily="34" charset="-120"/>
                      </a:rPr>
                      <m:t>Zn</m:t>
                    </m:r>
                    <m:r>
                      <a:rPr lang="en-US" altLang="zh-CN" sz="2400" b="0" i="0" dirty="0" smtClean="0">
                        <a:solidFill>
                          <a:srgbClr val="FF0000"/>
                        </a:solidFill>
                        <a:latin typeface="Cambria Math" panose="02040503050406030204" pitchFamily="18" charset="0"/>
                        <a:ea typeface="宋体" panose="02010600030101010101" pitchFamily="2" charset="-122"/>
                        <a:cs typeface="Times New Roman" panose="02020603050405020304" pitchFamily="34" charset="-120"/>
                      </a:rPr>
                      <m:t>+</m:t>
                    </m:r>
                    <m:sSub>
                      <m:sSubPr>
                        <m:ctrlPr>
                          <a:rPr lang="en-US" altLang="zh-CN" sz="2400" b="0" i="1" dirty="0" smtClean="0">
                            <a:solidFill>
                              <a:srgbClr val="FF0000"/>
                            </a:solidFill>
                            <a:latin typeface="Cambria Math" panose="02040503050406030204" pitchFamily="18" charset="0"/>
                            <a:ea typeface="宋体" panose="02010600030101010101" pitchFamily="2" charset="-122"/>
                            <a:cs typeface="Times New Roman" panose="02020603050405020304" pitchFamily="34" charset="-120"/>
                          </a:rPr>
                        </m:ctrlPr>
                      </m:sSubPr>
                      <m:e>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Ag</m:t>
                        </m:r>
                      </m:e>
                      <m:sub>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2</m:t>
                        </m:r>
                      </m:sub>
                    </m:sSub>
                    <m:r>
                      <m:rPr>
                        <m:sty m:val="p"/>
                      </m:rPr>
                      <a:rPr lang="en-US" altLang="zh-CN" sz="2400" b="0" i="0" dirty="0" smtClean="0">
                        <a:solidFill>
                          <a:srgbClr val="FF0000"/>
                        </a:solidFill>
                        <a:latin typeface="Cambria Math" panose="02040503050406030204" pitchFamily="18" charset="0"/>
                        <a:ea typeface="宋体" panose="02010600030101010101" pitchFamily="2" charset="-122"/>
                        <a:cs typeface="Times New Roman" panose="02020603050405020304" pitchFamily="34" charset="-120"/>
                      </a:rPr>
                      <m:t>O</m:t>
                    </m:r>
                    <m:r>
                      <a:rPr lang="en-US" altLang="zh-CN" sz="2400" b="0" i="0" dirty="0" smtClean="0">
                        <a:solidFill>
                          <a:srgbClr val="FF0000"/>
                        </a:solidFill>
                        <a:latin typeface="Cambria Math" panose="02040503050406030204" pitchFamily="18" charset="0"/>
                        <a:ea typeface="宋体" panose="02010600030101010101" pitchFamily="2" charset="-122"/>
                        <a:cs typeface="Times New Roman" panose="02020603050405020304" pitchFamily="34" charset="-120"/>
                      </a:rPr>
                      <m:t> </m:t>
                    </m:r>
                    <m:m>
                      <m:mPr>
                        <m:mcs>
                          <m:mc>
                            <m:mcPr>
                              <m:count m:val="1"/>
                              <m:mcJc m:val="center"/>
                            </m:mcPr>
                          </m:mc>
                        </m:mcs>
                        <m:ctrlPr>
                          <a:rPr lang="en-US" altLang="zh-CN" i="1" baseline="-30000" smtClean="0">
                            <a:solidFill>
                              <a:srgbClr val="FF0000"/>
                            </a:solidFill>
                            <a:latin typeface="Cambria Math" panose="02040503050406030204" pitchFamily="18" charset="0"/>
                          </a:rPr>
                        </m:ctrlPr>
                      </m:mPr>
                      <m:mr>
                        <m:e>
                          <m:bar>
                            <m:barPr>
                              <m:ctrlPr>
                                <a:rPr lang="en-US" altLang="zh-CN" sz="2400" b="0" i="1" baseline="-2000">
                                  <a:solidFill>
                                    <a:srgbClr val="FF0000"/>
                                  </a:solidFill>
                                  <a:latin typeface="Cambria Math" panose="02040503050406030204" pitchFamily="18" charset="0"/>
                                </a:rPr>
                              </m:ctrlPr>
                            </m:barPr>
                            <m:e>
                              <m:bar>
                                <m:barPr>
                                  <m:ctrlPr>
                                    <a:rPr lang="en-US" altLang="zh-CN" sz="2400" b="0" i="1" baseline="-8000">
                                      <a:solidFill>
                                        <a:srgbClr val="FF0000"/>
                                      </a:solidFill>
                                      <a:latin typeface="Cambria Math" panose="02040503050406030204" pitchFamily="18" charset="0"/>
                                    </a:rPr>
                                  </m:ctrlPr>
                                </m:barPr>
                                <m:e>
                                  <m:r>
                                    <a:rPr lang="en-US" altLang="zh-CN" sz="2400" b="0" baseline="-12000">
                                      <a:solidFill>
                                        <a:srgbClr val="FF0000"/>
                                      </a:solidFill>
                                      <a:latin typeface="Cambria Math" panose="02040503050406030204" pitchFamily="18" charset="0"/>
                                    </a:rPr>
                                    <m:t>         </m:t>
                                  </m:r>
                                </m:e>
                              </m:bar>
                            </m:e>
                          </m:bar>
                        </m:e>
                      </m:mr>
                      <m:mr>
                        <m:e>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 </m:t>
                          </m:r>
                        </m:e>
                      </m:mr>
                    </m:m>
                    <m:r>
                      <a:rPr lang="en-US" altLang="zh-CN" sz="2400" b="0" i="0" dirty="0" smtClean="0">
                        <a:solidFill>
                          <a:srgbClr val="FF0000"/>
                        </a:solidFill>
                        <a:latin typeface="Cambria Math" panose="02040503050406030204" pitchFamily="18" charset="0"/>
                        <a:ea typeface="宋体" panose="02010600030101010101" pitchFamily="2" charset="-122"/>
                        <a:cs typeface="Times New Roman" panose="02020603050405020304" pitchFamily="34" charset="-120"/>
                      </a:rPr>
                      <m:t> </m:t>
                    </m:r>
                    <m:r>
                      <m:rPr>
                        <m:sty m:val="p"/>
                      </m:rPr>
                      <a:rPr lang="en-US" altLang="zh-CN" sz="2400" b="0" i="0" dirty="0" smtClean="0">
                        <a:solidFill>
                          <a:srgbClr val="FF0000"/>
                        </a:solidFill>
                        <a:latin typeface="Cambria Math" panose="02040503050406030204" pitchFamily="18" charset="0"/>
                        <a:ea typeface="宋体" panose="02010600030101010101" pitchFamily="2" charset="-122"/>
                        <a:cs typeface="Times New Roman" panose="02020603050405020304" pitchFamily="34" charset="-120"/>
                      </a:rPr>
                      <m:t>ZnO</m:t>
                    </m:r>
                    <m:r>
                      <a:rPr lang="en-US" altLang="zh-CN" sz="2400" b="0" i="0" dirty="0" smtClean="0">
                        <a:solidFill>
                          <a:srgbClr val="FF0000"/>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0" i="0" dirty="0" smtClean="0">
                        <a:solidFill>
                          <a:srgbClr val="FF0000"/>
                        </a:solidFill>
                        <a:latin typeface="Cambria Math" panose="02040503050406030204" pitchFamily="18" charset="0"/>
                        <a:ea typeface="宋体" panose="02010600030101010101" pitchFamily="2" charset="-122"/>
                        <a:cs typeface="Times New Roman" panose="02020603050405020304" pitchFamily="34" charset="-120"/>
                      </a:rPr>
                      <m:t>2</m:t>
                    </m:r>
                    <m:r>
                      <m:rPr>
                        <m:sty m:val="p"/>
                      </m:rPr>
                      <a:rPr lang="en-US" altLang="zh-CN" sz="2400" b="0" i="0" dirty="0" smtClean="0">
                        <a:solidFill>
                          <a:srgbClr val="FF0000"/>
                        </a:solidFill>
                        <a:latin typeface="Cambria Math" panose="02040503050406030204" pitchFamily="18" charset="0"/>
                        <a:ea typeface="宋体" panose="02010600030101010101" pitchFamily="2" charset="-122"/>
                        <a:cs typeface="Times New Roman" panose="02020603050405020304" pitchFamily="34" charset="-120"/>
                      </a:rPr>
                      <m:t>Ag</m:t>
                    </m:r>
                  </m:oMath>
                </a14:m>
                <a:r>
                  <a:rPr lang="en-US" altLang="zh-CN" sz="100" b="0"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endParaRPr lang="en-US" altLang="zh-CN" sz="100" dirty="0"/>
              </a:p>
            </p:txBody>
          </p:sp>
        </mc:Choice>
        <mc:Fallback>
          <p:sp>
            <p:nvSpPr>
              <p:cNvPr id="4" name="QB_6_AN.59_1#903b25a90.blank?vopoq=1&amp;pid=abf9da242&amp;color=0,0,0&amp;vpa=15&amp;vtp=1&amp;bbb=1&amp;rh=31.66"/>
              <p:cNvSpPr>
                <a:spLocks noRot="1" noChangeAspect="1" noMove="1" noResize="1" noEditPoints="1" noAdjustHandles="1" noChangeArrowheads="1" noChangeShapeType="1" noTextEdit="1"/>
              </p:cNvSpPr>
              <p:nvPr/>
            </p:nvSpPr>
            <p:spPr>
              <a:xfrm>
                <a:off x="7975536" y="1436624"/>
                <a:ext cx="3481705" cy="396494"/>
              </a:xfrm>
              <a:prstGeom prst="rect">
                <a:avLst/>
              </a:prstGeom>
              <a:blipFill rotWithShape="1">
                <a:blip r:embed="rId1"/>
                <a:stretch>
                  <a:fillRect l="-16" t="-31614" r="16" b="-16848"/>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6_AS.60_1#903b25a90?vopoq=1&amp;pid=abf9da242&amp;color=0,0,0&amp;vtp=1&amp;bbb=1&amp;hb=1"/>
              <p:cNvSpPr/>
              <p:nvPr/>
            </p:nvSpPr>
            <p:spPr>
              <a:xfrm>
                <a:off x="649224" y="1966341"/>
                <a:ext cx="10899648" cy="1646555"/>
              </a:xfrm>
              <a:prstGeom prst="rect">
                <a:avLst/>
              </a:prstGeom>
              <a:noFill/>
            </p:spPr>
            <p:txBody>
              <a:bodyPr wrap="none" lIns="0" tIns="0" rIns="0" bIns="0" rtlCol="0" anchor="t"/>
              <a:lstStyle/>
              <a:p>
                <a:pPr algn="l" latinLnBrk="1">
                  <a:lnSpc>
                    <a:spcPts val="4400"/>
                  </a:lnSpc>
                </a:pPr>
                <a:r>
                  <a:rPr lang="en-US" altLang="zh-CN" sz="2400" b="0" i="0" dirty="0">
                    <a:solidFill>
                      <a:srgbClr val="FF0000"/>
                    </a:solidFill>
                    <a:latin typeface="Times New Roman" panose="02020603050405020304" pitchFamily="34" charset="0"/>
                    <a:ea typeface="黑体" panose="02010609060101010101" pitchFamily="34" charset="-122"/>
                    <a:cs typeface="Times New Roman" panose="02020603050405020304" pitchFamily="34" charset="-120"/>
                  </a:rPr>
                  <a:t>【解析】</a:t>
                </a: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银锌纽扣电池的使用过程中，能量由化学能转化为电能</a:t>
                </a: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，且锌粉与氧化</a:t>
                </a:r>
                <a:endPar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银发生置换反应</a:t>
                </a: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，生成氧化锌和银</a:t>
                </a: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，反应的化学方程式为</a:t>
                </a:r>
                <a:endPar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600"/>
                  </a:lnSpc>
                </a:pPr>
                <a14:m>
                  <m:oMath xmlns:m="http://schemas.openxmlformats.org/officeDocument/2006/math">
                    <m:r>
                      <m:rPr>
                        <m:sty m:val="p"/>
                      </m:rPr>
                      <a:rPr lang="en-US" altLang="zh-CN" sz="2400" b="0" i="0" dirty="0" smtClean="0">
                        <a:solidFill>
                          <a:srgbClr val="FF0000"/>
                        </a:solidFill>
                        <a:latin typeface="Cambria Math" panose="02040503050406030204" pitchFamily="18" charset="0"/>
                        <a:ea typeface="宋体" panose="02010600030101010101" pitchFamily="2" charset="-122"/>
                        <a:cs typeface="Times New Roman" panose="02020603050405020304" pitchFamily="34" charset="-120"/>
                      </a:rPr>
                      <m:t>Zn</m:t>
                    </m:r>
                    <m:r>
                      <a:rPr lang="en-US" altLang="zh-CN" sz="2400" b="0" i="0" dirty="0" smtClean="0">
                        <a:solidFill>
                          <a:srgbClr val="FF0000"/>
                        </a:solidFill>
                        <a:latin typeface="Cambria Math" panose="02040503050406030204" pitchFamily="18" charset="0"/>
                        <a:ea typeface="宋体" panose="02010600030101010101" pitchFamily="2" charset="-122"/>
                        <a:cs typeface="Times New Roman" panose="02020603050405020304" pitchFamily="34" charset="-120"/>
                      </a:rPr>
                      <m:t>+</m:t>
                    </m:r>
                    <m:sSub>
                      <m:sSubPr>
                        <m:ctrlPr>
                          <a:rPr lang="en-US" altLang="zh-CN" sz="2400" b="0" i="1" dirty="0" smtClean="0">
                            <a:solidFill>
                              <a:srgbClr val="FF0000"/>
                            </a:solidFill>
                            <a:latin typeface="Cambria Math" panose="02040503050406030204" pitchFamily="18" charset="0"/>
                            <a:ea typeface="宋体" panose="02010600030101010101" pitchFamily="2" charset="-122"/>
                            <a:cs typeface="Times New Roman" panose="02020603050405020304" pitchFamily="34" charset="-120"/>
                          </a:rPr>
                        </m:ctrlPr>
                      </m:sSubPr>
                      <m:e>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Ag</m:t>
                        </m:r>
                      </m:e>
                      <m:sub>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2</m:t>
                        </m:r>
                      </m:sub>
                    </m:sSub>
                    <m:r>
                      <m:rPr>
                        <m:sty m:val="p"/>
                      </m:rPr>
                      <a:rPr lang="en-US" altLang="zh-CN" sz="2400" b="0" i="0" dirty="0" smtClean="0">
                        <a:solidFill>
                          <a:srgbClr val="FF0000"/>
                        </a:solidFill>
                        <a:latin typeface="Cambria Math" panose="02040503050406030204" pitchFamily="18" charset="0"/>
                        <a:ea typeface="宋体" panose="02010600030101010101" pitchFamily="2" charset="-122"/>
                        <a:cs typeface="Times New Roman" panose="02020603050405020304" pitchFamily="34" charset="-120"/>
                      </a:rPr>
                      <m:t>O</m:t>
                    </m:r>
                    <m:r>
                      <a:rPr lang="en-US" altLang="zh-CN" sz="2400" b="0" i="0" dirty="0" smtClean="0">
                        <a:solidFill>
                          <a:srgbClr val="FF0000"/>
                        </a:solidFill>
                        <a:latin typeface="Cambria Math" panose="02040503050406030204" pitchFamily="18" charset="0"/>
                        <a:ea typeface="宋体" panose="02010600030101010101" pitchFamily="2" charset="-122"/>
                        <a:cs typeface="Times New Roman" panose="02020603050405020304" pitchFamily="34" charset="-120"/>
                      </a:rPr>
                      <m:t> </m:t>
                    </m:r>
                    <m:m>
                      <m:mPr>
                        <m:mcs>
                          <m:mc>
                            <m:mcPr>
                              <m:count m:val="1"/>
                              <m:mcJc m:val="center"/>
                            </m:mcPr>
                          </m:mc>
                        </m:mcs>
                        <m:ctrlPr>
                          <a:rPr lang="en-US" altLang="zh-CN" i="1" baseline="-30000" smtClean="0">
                            <a:solidFill>
                              <a:srgbClr val="FF0000"/>
                            </a:solidFill>
                            <a:latin typeface="Cambria Math" panose="02040503050406030204" pitchFamily="18" charset="0"/>
                          </a:rPr>
                        </m:ctrlPr>
                      </m:mPr>
                      <m:mr>
                        <m:e>
                          <m:bar>
                            <m:barPr>
                              <m:ctrlPr>
                                <a:rPr lang="en-US" altLang="zh-CN" sz="2400" b="0" i="1" baseline="-2000">
                                  <a:solidFill>
                                    <a:srgbClr val="FF0000"/>
                                  </a:solidFill>
                                  <a:latin typeface="Cambria Math" panose="02040503050406030204" pitchFamily="18" charset="0"/>
                                </a:rPr>
                              </m:ctrlPr>
                            </m:barPr>
                            <m:e>
                              <m:bar>
                                <m:barPr>
                                  <m:ctrlPr>
                                    <a:rPr lang="en-US" altLang="zh-CN" sz="2400" b="0" i="1" baseline="-8000">
                                      <a:solidFill>
                                        <a:srgbClr val="FF0000"/>
                                      </a:solidFill>
                                      <a:latin typeface="Cambria Math" panose="02040503050406030204" pitchFamily="18" charset="0"/>
                                    </a:rPr>
                                  </m:ctrlPr>
                                </m:barPr>
                                <m:e>
                                  <m:r>
                                    <a:rPr lang="en-US" altLang="zh-CN" sz="2400" b="0" baseline="-12000">
                                      <a:solidFill>
                                        <a:srgbClr val="FF0000"/>
                                      </a:solidFill>
                                      <a:latin typeface="Cambria Math" panose="02040503050406030204" pitchFamily="18" charset="0"/>
                                    </a:rPr>
                                    <m:t>         </m:t>
                                  </m:r>
                                </m:e>
                              </m:bar>
                            </m:e>
                          </m:bar>
                        </m:e>
                      </m:mr>
                      <m:mr>
                        <m:e>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 </m:t>
                          </m:r>
                        </m:e>
                      </m:mr>
                    </m:m>
                    <m:r>
                      <a:rPr lang="en-US" altLang="zh-CN" sz="2400" b="0" i="0" dirty="0" smtClean="0">
                        <a:solidFill>
                          <a:srgbClr val="FF0000"/>
                        </a:solidFill>
                        <a:latin typeface="Cambria Math" panose="02040503050406030204" pitchFamily="18" charset="0"/>
                        <a:ea typeface="宋体" panose="02010600030101010101" pitchFamily="2" charset="-122"/>
                        <a:cs typeface="Times New Roman" panose="02020603050405020304" pitchFamily="34" charset="-120"/>
                      </a:rPr>
                      <m:t> </m:t>
                    </m:r>
                    <m:r>
                      <m:rPr>
                        <m:sty m:val="p"/>
                      </m:rPr>
                      <a:rPr lang="en-US" altLang="zh-CN" sz="2400" b="0" i="0" dirty="0" smtClean="0">
                        <a:solidFill>
                          <a:srgbClr val="FF0000"/>
                        </a:solidFill>
                        <a:latin typeface="Cambria Math" panose="02040503050406030204" pitchFamily="18" charset="0"/>
                        <a:ea typeface="宋体" panose="02010600030101010101" pitchFamily="2" charset="-122"/>
                        <a:cs typeface="Times New Roman" panose="02020603050405020304" pitchFamily="34" charset="-120"/>
                      </a:rPr>
                      <m:t>ZnO</m:t>
                    </m:r>
                    <m:r>
                      <a:rPr lang="en-US" altLang="zh-CN" sz="2400" b="0" i="0" dirty="0" smtClean="0">
                        <a:solidFill>
                          <a:srgbClr val="FF0000"/>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0" i="0" dirty="0" smtClean="0">
                        <a:solidFill>
                          <a:srgbClr val="FF0000"/>
                        </a:solidFill>
                        <a:latin typeface="Cambria Math" panose="02040503050406030204" pitchFamily="18" charset="0"/>
                        <a:ea typeface="宋体" panose="02010600030101010101" pitchFamily="2" charset="-122"/>
                        <a:cs typeface="Times New Roman" panose="02020603050405020304" pitchFamily="34" charset="-120"/>
                      </a:rPr>
                      <m:t>2</m:t>
                    </m:r>
                    <m:r>
                      <m:rPr>
                        <m:sty m:val="p"/>
                      </m:rPr>
                      <a:rPr lang="en-US" altLang="zh-CN" sz="2400" b="0" i="0" dirty="0" smtClean="0">
                        <a:solidFill>
                          <a:srgbClr val="FF0000"/>
                        </a:solidFill>
                        <a:latin typeface="Cambria Math" panose="02040503050406030204" pitchFamily="18" charset="0"/>
                        <a:ea typeface="宋体" panose="02010600030101010101" pitchFamily="2" charset="-122"/>
                        <a:cs typeface="Times New Roman" panose="02020603050405020304" pitchFamily="34" charset="-120"/>
                      </a:rPr>
                      <m:t>Ag</m:t>
                    </m:r>
                  </m:oMath>
                </a14:m>
                <a:r>
                  <a:rPr lang="en-US" altLang="zh-CN" sz="100" b="0"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solidFill>
                    <a:srgbClr val="FF0000"/>
                  </a:solidFill>
                </a:endParaRPr>
              </a:p>
            </p:txBody>
          </p:sp>
        </mc:Choice>
        <mc:Fallback>
          <p:sp>
            <p:nvSpPr>
              <p:cNvPr id="5" name="QB_6_AS.60_1#903b25a90?vopoq=1&amp;pid=abf9da242&amp;color=0,0,0&amp;vtp=1&amp;bbb=1&amp;hb=1"/>
              <p:cNvSpPr>
                <a:spLocks noRot="1" noChangeAspect="1" noMove="1" noResize="1" noEditPoints="1" noAdjustHandles="1" noChangeArrowheads="1" noChangeShapeType="1" noTextEdit="1"/>
              </p:cNvSpPr>
              <p:nvPr/>
            </p:nvSpPr>
            <p:spPr>
              <a:xfrm>
                <a:off x="649224" y="1966341"/>
                <a:ext cx="10899648" cy="1646555"/>
              </a:xfrm>
              <a:prstGeom prst="rect">
                <a:avLst/>
              </a:prstGeom>
              <a:blipFill rotWithShape="1">
                <a:blip r:embed="rId2"/>
                <a:stretch>
                  <a:fillRect l="-2" t="-23" r="1" b="-6803"/>
                </a:stretch>
              </a:blipFill>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4">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4">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5">
                                            <p:bg/>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5">
                                            <p:txEl>
                                              <p:pRg st="0" end="0"/>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499"/>
                                          </p:stCondLst>
                                        </p:cTn>
                                        <p:tgtEl>
                                          <p:spTgt spid="5">
                                            <p:txEl>
                                              <p:pRg st="1" end="1"/>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499"/>
                                          </p:stCondLst>
                                        </p:cTn>
                                        <p:tgtEl>
                                          <p:spTgt spid="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61_1#5ba27456e?vopoq=1&amp;pid=abf9da242&amp;color=0,0,0&amp;vtp=1&amp;bt=1&amp;bbb=1&amp;hb=1"/>
          <p:cNvSpPr/>
          <p:nvPr/>
        </p:nvSpPr>
        <p:spPr>
          <a:xfrm>
            <a:off x="649224" y="864000"/>
            <a:ext cx="10899648" cy="1033399"/>
          </a:xfrm>
          <a:prstGeom prst="rect">
            <a:avLst/>
          </a:prstGeom>
          <a:noFill/>
        </p:spPr>
        <p:txBody>
          <a:bodyPr wrap="none" lIns="0" tIns="0" rIns="0" bIns="0" rtlCol="0" anchor="t"/>
          <a:lstStyle/>
          <a:p>
            <a:pPr algn="l" latinLnBrk="1">
              <a:lnSpc>
                <a:spcPts val="44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（3）我国是电池生产和消费大国，每年将产生上百亿枚废旧电池</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。你认为废弃电</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2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池应如何处理：</a:t>
            </a:r>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写一条即可）。</a:t>
            </a:r>
            <a:endParaRPr lang="en-US" altLang="zh-CN" sz="2400" dirty="0"/>
          </a:p>
        </p:txBody>
      </p:sp>
      <p:sp>
        <p:nvSpPr>
          <p:cNvPr id="3" name="QB_6_AN.62_1#5ba27456e.blank?vopoq=1&amp;pid=abf9da242&amp;color=0,0,0&amp;vpa=16&amp;vtp=1&amp;bbb=1"/>
          <p:cNvSpPr/>
          <p:nvPr/>
        </p:nvSpPr>
        <p:spPr>
          <a:xfrm>
            <a:off x="2799492" y="1373270"/>
            <a:ext cx="4183063" cy="474599"/>
          </a:xfrm>
          <a:prstGeom prst="rect">
            <a:avLst/>
          </a:prstGeom>
          <a:noFill/>
        </p:spPr>
        <p:txBody>
          <a:bodyPr wrap="none" lIns="0" tIns="0" rIns="0" bIns="0" rtlCol="0" anchor="t"/>
          <a:lstStyle/>
          <a:p>
            <a:pPr algn="ctr" latinLnBrk="1">
              <a:lnSpc>
                <a:spcPts val="4200"/>
              </a:lnSpc>
            </a:pP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投入有害垃圾箱（合理即可）</a:t>
            </a:r>
            <a:endParaRPr lang="en-US" altLang="zh-CN" sz="2400" dirty="0"/>
          </a:p>
        </p:txBody>
      </p:sp>
      <p:sp>
        <p:nvSpPr>
          <p:cNvPr id="4" name="QB_6_AS.63_1#5ba27456e?vopoq=1&amp;pid=abf9da242&amp;color=0,0,0&amp;vtp=1&amp;bbb=1&amp;hb=1"/>
          <p:cNvSpPr/>
          <p:nvPr/>
        </p:nvSpPr>
        <p:spPr>
          <a:xfrm>
            <a:off x="649224" y="1971821"/>
            <a:ext cx="10899648" cy="1033399"/>
          </a:xfrm>
          <a:prstGeom prst="rect">
            <a:avLst/>
          </a:prstGeom>
          <a:noFill/>
        </p:spPr>
        <p:txBody>
          <a:bodyPr wrap="none" lIns="0" tIns="0" rIns="0" bIns="0" rtlCol="0" anchor="t"/>
          <a:lstStyle/>
          <a:p>
            <a:pPr algn="l" latinLnBrk="1">
              <a:lnSpc>
                <a:spcPts val="4400"/>
              </a:lnSpc>
            </a:pPr>
            <a:r>
              <a:rPr lang="en-US" altLang="zh-CN" sz="2400" b="0" i="0" dirty="0">
                <a:solidFill>
                  <a:srgbClr val="FF0000"/>
                </a:solidFill>
                <a:latin typeface="Times New Roman" panose="02020603050405020304" pitchFamily="34" charset="0"/>
                <a:ea typeface="黑体" panose="02010609060101010101" pitchFamily="34" charset="-122"/>
                <a:cs typeface="Times New Roman" panose="02020603050405020304" pitchFamily="34" charset="-120"/>
              </a:rPr>
              <a:t>【解析】</a:t>
            </a: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废弃电池中含有有毒的重金属</a:t>
            </a: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，可以将废弃电池投入有害垃圾箱或联系</a:t>
            </a:r>
            <a:endPar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200"/>
              </a:lnSpc>
            </a:pP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专门的电池回收中心集中回收处理等</a:t>
            </a: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4">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4">
                                            <p:txEl>
                                              <p:pRg st="0" end="0"/>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O_5_BD.64_1#f3191b1b6?htil=4&amp;vopoq=1&amp;pid=952109353&amp;color=0,0,0&amp;tib=255,255,255&amp;vtp=1&amp;hs=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793992" y="909720"/>
            <a:ext cx="4727448" cy="304495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O_5_BD.64_2#f3191b1b6?htil=4&amp;sp=1&amp;vopoq=1&amp;pid=952109353&amp;color=0,0,0&amp;vtp=1&amp;bt=1&amp;bbb=1&amp;hb=1&amp;hs=1"/>
          <p:cNvSpPr/>
          <p:nvPr/>
        </p:nvSpPr>
        <p:spPr>
          <a:xfrm>
            <a:off x="649224" y="864000"/>
            <a:ext cx="6035040" cy="1592199"/>
          </a:xfrm>
          <a:prstGeom prst="rect">
            <a:avLst/>
          </a:prstGeom>
          <a:noFill/>
        </p:spPr>
        <p:txBody>
          <a:bodyPr wrap="none" lIns="0" tIns="0" rIns="0" bIns="0" rtlCol="0" anchor="t"/>
          <a:lstStyle/>
          <a:p>
            <a:pPr algn="l" latinLnBrk="1">
              <a:lnSpc>
                <a:spcPts val="4400"/>
              </a:lnSpc>
            </a:pPr>
            <a:r>
              <a:rPr lang="en-US" altLang="zh-CN" sz="2400" b="1" i="0" dirty="0">
                <a:solidFill>
                  <a:srgbClr val="C00000"/>
                </a:solidFill>
                <a:latin typeface="Times New Roman" panose="02020603050405020304" pitchFamily="34" charset="0"/>
                <a:ea typeface="宋体" panose="02010600030101010101" pitchFamily="2" charset="-122"/>
                <a:cs typeface="Times New Roman" panose="02020603050405020304" pitchFamily="34" charset="-120"/>
              </a:rPr>
              <a:t>14.</a:t>
            </a:r>
            <a:r>
              <a:rPr lang="en-US" altLang="zh-CN" sz="24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[2023山东平邑二模]</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（6</a:t>
            </a:r>
            <a:r>
              <a:rPr lang="en-US" altLang="zh-CN" sz="2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）冶金科学家研</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究出一种以</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“氢能炼钢”替代“焦炭炼钢”</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的工艺，</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2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其流程如图所示</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solidFill>
                <a:srgbClr val="000000"/>
              </a:solidFill>
            </a:endParaRPr>
          </a:p>
        </p:txBody>
      </p:sp>
      <mc:AlternateContent xmlns:mc="http://schemas.openxmlformats.org/markup-compatibility/2006">
        <mc:Choice xmlns:a14="http://schemas.microsoft.com/office/drawing/2010/main" Requires="a14">
          <p:sp>
            <p:nvSpPr>
              <p:cNvPr id="4" name="QB_6_BD.65_1#b2f15b453?htil=4&amp;vopoq=1&amp;pid=f3191b1b6&amp;color=0,0,0&amp;vtp=1&amp;bbb=1&amp;hb=1&amp;hs=1"/>
              <p:cNvSpPr/>
              <p:nvPr/>
            </p:nvSpPr>
            <p:spPr>
              <a:xfrm>
                <a:off x="649224" y="2456580"/>
                <a:ext cx="6035040" cy="1033399"/>
              </a:xfrm>
              <a:prstGeom prst="rect">
                <a:avLst/>
              </a:prstGeom>
              <a:noFill/>
            </p:spPr>
            <p:txBody>
              <a:bodyPr wrap="none" lIns="0" tIns="0" rIns="0" bIns="0" rtlCol="0" anchor="t"/>
              <a:lstStyle/>
              <a:p>
                <a:pPr algn="l" latinLnBrk="1">
                  <a:lnSpc>
                    <a:spcPts val="44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（1）高温下，用</a:t>
                </a:r>
                <a14:m>
                  <m:oMath xmlns:m="http://schemas.openxmlformats.org/officeDocument/2006/math">
                    <m:sSub>
                      <m:sSubPr>
                        <m:ctrlPr>
                          <a:rPr lang="en-US" altLang="zh-CN" sz="2400" b="0" i="1"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bPr>
                      <m:e>
                        <m:r>
                          <m:rPr>
                            <m:sty m:val="p"/>
                          </m:rP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H</m:t>
                        </m:r>
                      </m:e>
                      <m:sub>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2</m:t>
                        </m:r>
                      </m:sub>
                    </m:sSub>
                  </m:oMath>
                </a14:m>
                <a:r>
                  <a:rPr lang="en-US" altLang="zh-CN" sz="100" b="0"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炼铁时反应的化学方程式</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2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为</a:t>
                </a:r>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solidFill>
                    <a:srgbClr val="000000"/>
                  </a:solidFill>
                </a:endParaRPr>
              </a:p>
            </p:txBody>
          </p:sp>
        </mc:Choice>
        <mc:Fallback>
          <p:sp>
            <p:nvSpPr>
              <p:cNvPr id="4" name="QB_6_BD.65_1#b2f15b453?htil=4&amp;vopoq=1&amp;pid=f3191b1b6&amp;color=0,0,0&amp;vtp=1&amp;bbb=1&amp;hb=1&amp;hs=1"/>
              <p:cNvSpPr>
                <a:spLocks noRot="1" noChangeAspect="1" noMove="1" noResize="1" noEditPoints="1" noAdjustHandles="1" noChangeArrowheads="1" noChangeShapeType="1" noTextEdit="1"/>
              </p:cNvSpPr>
              <p:nvPr/>
            </p:nvSpPr>
            <p:spPr>
              <a:xfrm>
                <a:off x="649224" y="2456580"/>
                <a:ext cx="6035040" cy="1033399"/>
              </a:xfrm>
              <a:prstGeom prst="rect">
                <a:avLst/>
              </a:prstGeom>
              <a:blipFill rotWithShape="1">
                <a:blip r:embed="rId2"/>
                <a:stretch>
                  <a:fillRect l="-4" t="-39" r="-638" b="-5651"/>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6_AN.66_1#b2f15b453.blank?vopoq=1&amp;pid=f3191b1b6&amp;color=0,0,0&amp;vpa=17&amp;vtp=1&amp;bbb=1&amp;rh=39.25504"/>
              <p:cNvSpPr/>
              <p:nvPr/>
            </p:nvSpPr>
            <p:spPr>
              <a:xfrm>
                <a:off x="977837" y="3045542"/>
                <a:ext cx="3931539" cy="498539"/>
              </a:xfrm>
              <a:prstGeom prst="rect">
                <a:avLst/>
              </a:prstGeom>
              <a:noFill/>
            </p:spPr>
            <p:txBody>
              <a:bodyPr wrap="none" lIns="0" tIns="0" rIns="0" bIns="0" rtlCol="0" anchor="t"/>
              <a:lstStyle/>
              <a:p>
                <a:pPr algn="ctr" latinLnBrk="1">
                  <a:lnSpc>
                    <a:spcPts val="4400"/>
                  </a:lnSpc>
                </a:pPr>
                <a14:m>
                  <m:oMath xmlns:m="http://schemas.openxmlformats.org/officeDocument/2006/math">
                    <m:sSub>
                      <m:sSubPr>
                        <m:ctrlPr>
                          <a:rPr lang="en-US" altLang="zh-CN" sz="2400" b="0" i="1" dirty="0" smtClean="0">
                            <a:solidFill>
                              <a:srgbClr val="FF0000"/>
                            </a:solidFill>
                            <a:latin typeface="Cambria Math" panose="02040503050406030204" pitchFamily="18" charset="0"/>
                            <a:ea typeface="宋体" panose="02010600030101010101" pitchFamily="2" charset="-122"/>
                            <a:cs typeface="Times New Roman" panose="02020603050405020304" pitchFamily="34" charset="-120"/>
                          </a:rPr>
                        </m:ctrlPr>
                      </m:sSubPr>
                      <m:e>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Fe</m:t>
                        </m:r>
                      </m:e>
                      <m:sub>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2</m:t>
                        </m:r>
                      </m:sub>
                    </m:sSub>
                    <m:sSub>
                      <m:sSubPr>
                        <m:ctrlPr>
                          <a:rPr lang="en-US" altLang="zh-CN" sz="2400" b="0" i="1" dirty="0" smtClean="0">
                            <a:solidFill>
                              <a:srgbClr val="FF0000"/>
                            </a:solidFill>
                            <a:latin typeface="Cambria Math" panose="02040503050406030204" pitchFamily="18" charset="0"/>
                            <a:ea typeface="宋体" panose="02010600030101010101" pitchFamily="2" charset="-122"/>
                            <a:cs typeface="Times New Roman" panose="02020603050405020304" pitchFamily="34" charset="-120"/>
                          </a:rPr>
                        </m:ctrlPr>
                      </m:sSubPr>
                      <m:e>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O</m:t>
                        </m:r>
                      </m:e>
                      <m:sub>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3</m:t>
                        </m:r>
                      </m:sub>
                    </m:sSub>
                    <m:r>
                      <a:rPr lang="en-US" altLang="zh-CN" sz="2400" b="0" i="0" dirty="0" smtClean="0">
                        <a:solidFill>
                          <a:srgbClr val="FF0000"/>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0" i="0" dirty="0" smtClean="0">
                        <a:solidFill>
                          <a:srgbClr val="FF0000"/>
                        </a:solidFill>
                        <a:latin typeface="Cambria Math" panose="02040503050406030204" pitchFamily="18" charset="0"/>
                        <a:ea typeface="宋体" panose="02010600030101010101" pitchFamily="2" charset="-122"/>
                        <a:cs typeface="Times New Roman" panose="02020603050405020304" pitchFamily="34" charset="-120"/>
                      </a:rPr>
                      <m:t>3</m:t>
                    </m:r>
                    <m:sSub>
                      <m:sSubPr>
                        <m:ctrlPr>
                          <a:rPr lang="en-US" altLang="zh-CN" sz="2400" b="0" i="1" dirty="0" smtClean="0">
                            <a:solidFill>
                              <a:srgbClr val="FF0000"/>
                            </a:solidFill>
                            <a:latin typeface="Cambria Math" panose="02040503050406030204" pitchFamily="18" charset="0"/>
                            <a:ea typeface="宋体" panose="02010600030101010101" pitchFamily="2" charset="-122"/>
                            <a:cs typeface="Times New Roman" panose="02020603050405020304" pitchFamily="34" charset="-120"/>
                          </a:rPr>
                        </m:ctrlPr>
                      </m:sSubPr>
                      <m:e>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H</m:t>
                        </m:r>
                      </m:e>
                      <m:sub>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2</m:t>
                        </m:r>
                      </m:sub>
                    </m:sSub>
                    <m:r>
                      <a:rPr lang="en-US" altLang="zh-CN" sz="2400" b="0" i="0" dirty="0" smtClean="0">
                        <a:solidFill>
                          <a:srgbClr val="FF0000"/>
                        </a:solidFill>
                        <a:latin typeface="Cambria Math" panose="02040503050406030204" pitchFamily="18" charset="0"/>
                        <a:ea typeface="宋体" panose="02010600030101010101" pitchFamily="2" charset="-122"/>
                        <a:cs typeface="Times New Roman" panose="02020603050405020304" pitchFamily="34" charset="-120"/>
                      </a:rPr>
                      <m:t> </m:t>
                    </m:r>
                    <m:m>
                      <m:mPr>
                        <m:mcs>
                          <m:mc>
                            <m:mcPr>
                              <m:count m:val="1"/>
                              <m:mcJc m:val="center"/>
                            </m:mcPr>
                          </m:mc>
                        </m:mcs>
                        <m:ctrlPr>
                          <a:rPr lang="en-US" altLang="zh-CN" i="1" baseline="30000" smtClean="0">
                            <a:solidFill>
                              <a:srgbClr val="FF0000"/>
                            </a:solidFill>
                            <a:latin typeface="Cambria Math" panose="02040503050406030204" pitchFamily="18" charset="0"/>
                          </a:rPr>
                        </m:ctrlPr>
                      </m:mPr>
                      <m:mr>
                        <m:e>
                          <m:bar>
                            <m:barPr>
                              <m:ctrlPr>
                                <a:rPr lang="en-US" altLang="zh-CN" sz="2400" b="0" i="1" baseline="-2000">
                                  <a:solidFill>
                                    <a:srgbClr val="FF0000"/>
                                  </a:solidFill>
                                  <a:latin typeface="Cambria Math" panose="02040503050406030204" pitchFamily="18" charset="0"/>
                                </a:rPr>
                              </m:ctrlPr>
                            </m:barPr>
                            <m:e>
                              <m:bar>
                                <m:barPr>
                                  <m:ctrlPr>
                                    <a:rPr lang="en-US" altLang="zh-CN" sz="2400" b="0" i="1" baseline="-8000">
                                      <a:solidFill>
                                        <a:srgbClr val="FF0000"/>
                                      </a:solidFill>
                                      <a:latin typeface="Cambria Math" panose="02040503050406030204" pitchFamily="18" charset="0"/>
                                    </a:rPr>
                                  </m:ctrlPr>
                                </m:barPr>
                                <m:e>
                                  <m:r>
                                    <a:rPr lang="en-US" altLang="zh-CN" sz="2400" b="0" baseline="-2000">
                                      <a:solidFill>
                                        <a:srgbClr val="FF0000"/>
                                      </a:solidFill>
                                      <a:latin typeface="Cambria Math" panose="02040503050406030204" pitchFamily="18" charset="0"/>
                                    </a:rPr>
                                    <m:t>高温</m:t>
                                  </m:r>
                                </m:e>
                              </m:bar>
                            </m:e>
                          </m:bar>
                        </m:e>
                      </m:mr>
                      <m:mr>
                        <m:e>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 </m:t>
                          </m:r>
                        </m:e>
                      </m:mr>
                    </m:m>
                    <m:r>
                      <a:rPr lang="en-US" altLang="zh-CN" sz="2400" b="0" i="0" dirty="0" smtClean="0">
                        <a:solidFill>
                          <a:srgbClr val="FF0000"/>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0" i="0" dirty="0" smtClean="0">
                        <a:solidFill>
                          <a:srgbClr val="FF0000"/>
                        </a:solidFill>
                        <a:latin typeface="Cambria Math" panose="02040503050406030204" pitchFamily="18" charset="0"/>
                        <a:ea typeface="宋体" panose="02010600030101010101" pitchFamily="2" charset="-122"/>
                        <a:cs typeface="Times New Roman" panose="02020603050405020304" pitchFamily="34" charset="-120"/>
                      </a:rPr>
                      <m:t>2</m:t>
                    </m:r>
                    <m:r>
                      <m:rPr>
                        <m:sty m:val="p"/>
                      </m:rPr>
                      <a:rPr lang="en-US" altLang="zh-CN" sz="2400" b="0" i="0" dirty="0" smtClean="0">
                        <a:solidFill>
                          <a:srgbClr val="FF0000"/>
                        </a:solidFill>
                        <a:latin typeface="Cambria Math" panose="02040503050406030204" pitchFamily="18" charset="0"/>
                        <a:ea typeface="宋体" panose="02010600030101010101" pitchFamily="2" charset="-122"/>
                        <a:cs typeface="Times New Roman" panose="02020603050405020304" pitchFamily="34" charset="-120"/>
                      </a:rPr>
                      <m:t>Fe</m:t>
                    </m:r>
                    <m:r>
                      <a:rPr lang="en-US" altLang="zh-CN" sz="2400" b="0" i="0" dirty="0" smtClean="0">
                        <a:solidFill>
                          <a:srgbClr val="FF0000"/>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0" i="0" dirty="0" smtClean="0">
                        <a:solidFill>
                          <a:srgbClr val="FF0000"/>
                        </a:solidFill>
                        <a:latin typeface="Cambria Math" panose="02040503050406030204" pitchFamily="18" charset="0"/>
                        <a:ea typeface="宋体" panose="02010600030101010101" pitchFamily="2" charset="-122"/>
                        <a:cs typeface="Times New Roman" panose="02020603050405020304" pitchFamily="34" charset="-120"/>
                      </a:rPr>
                      <m:t>3</m:t>
                    </m:r>
                    <m:sSub>
                      <m:sSubPr>
                        <m:ctrlPr>
                          <a:rPr lang="en-US" altLang="zh-CN" sz="2400" b="0" i="1" dirty="0" smtClean="0">
                            <a:solidFill>
                              <a:srgbClr val="FF0000"/>
                            </a:solidFill>
                            <a:latin typeface="Cambria Math" panose="02040503050406030204" pitchFamily="18" charset="0"/>
                            <a:ea typeface="宋体" panose="02010600030101010101" pitchFamily="2" charset="-122"/>
                            <a:cs typeface="Times New Roman" panose="02020603050405020304" pitchFamily="34" charset="-120"/>
                          </a:rPr>
                        </m:ctrlPr>
                      </m:sSubPr>
                      <m:e>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H</m:t>
                        </m:r>
                      </m:e>
                      <m:sub>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2</m:t>
                        </m:r>
                      </m:sub>
                    </m:sSub>
                    <m:r>
                      <m:rPr>
                        <m:sty m:val="p"/>
                      </m:rPr>
                      <a:rPr lang="en-US" altLang="zh-CN" sz="2400" b="0" i="0" dirty="0" smtClean="0">
                        <a:solidFill>
                          <a:srgbClr val="FF0000"/>
                        </a:solidFill>
                        <a:latin typeface="Cambria Math" panose="02040503050406030204" pitchFamily="18" charset="0"/>
                        <a:ea typeface="宋体" panose="02010600030101010101" pitchFamily="2" charset="-122"/>
                        <a:cs typeface="Times New Roman" panose="02020603050405020304" pitchFamily="34" charset="-120"/>
                      </a:rPr>
                      <m:t>O</m:t>
                    </m:r>
                  </m:oMath>
                </a14:m>
                <a:r>
                  <a:rPr lang="en-US" altLang="zh-CN" sz="100" b="0"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endParaRPr lang="en-US" altLang="zh-CN" sz="100" dirty="0"/>
              </a:p>
            </p:txBody>
          </p:sp>
        </mc:Choice>
        <mc:Fallback>
          <p:sp>
            <p:nvSpPr>
              <p:cNvPr id="5" name="QB_6_AN.66_1#b2f15b453.blank?vopoq=1&amp;pid=f3191b1b6&amp;color=0,0,0&amp;vpa=17&amp;vtp=1&amp;bbb=1&amp;rh=39.25504"/>
              <p:cNvSpPr>
                <a:spLocks noRot="1" noChangeAspect="1" noMove="1" noResize="1" noEditPoints="1" noAdjustHandles="1" noChangeArrowheads="1" noChangeShapeType="1" noTextEdit="1"/>
              </p:cNvSpPr>
              <p:nvPr/>
            </p:nvSpPr>
            <p:spPr>
              <a:xfrm>
                <a:off x="977837" y="3045542"/>
                <a:ext cx="3931539" cy="498539"/>
              </a:xfrm>
              <a:prstGeom prst="rect">
                <a:avLst/>
              </a:prstGeom>
              <a:blipFill rotWithShape="1">
                <a:blip r:embed="rId3"/>
                <a:stretch>
                  <a:fillRect l="-15" t="-24472" r="5" b="-2391"/>
                </a:stretch>
              </a:blipFill>
            </p:spPr>
            <p:txBody>
              <a:bodyPr/>
              <a:lstStyle/>
              <a:p>
                <a:r>
                  <a:rPr lang="zh-CN" altLang="en-US">
                    <a:noFill/>
                  </a:rPr>
                  <a:t> </a:t>
                </a:r>
              </a:p>
            </p:txBody>
          </p:sp>
        </mc:Fallback>
      </mc:AlternateContent>
      <p:sp>
        <p:nvSpPr>
          <p:cNvPr id="6" name="QB_6_AS.67_1#b2f15b453?htil=4&amp;vopoq=1&amp;pid=f3191b1b6&amp;color=0,0,0&amp;vtp=1&amp;bbb=1&amp;hb=1&amp;hs=1"/>
          <p:cNvSpPr/>
          <p:nvPr/>
        </p:nvSpPr>
        <p:spPr>
          <a:xfrm>
            <a:off x="649224" y="3552653"/>
            <a:ext cx="6035040" cy="474599"/>
          </a:xfrm>
          <a:prstGeom prst="rect">
            <a:avLst/>
          </a:prstGeom>
          <a:noFill/>
        </p:spPr>
        <p:txBody>
          <a:bodyPr wrap="none" lIns="0" tIns="0" rIns="0" bIns="0" rtlCol="0" anchor="t"/>
          <a:lstStyle/>
          <a:p>
            <a:pPr algn="l" latinLnBrk="1">
              <a:lnSpc>
                <a:spcPts val="4200"/>
              </a:lnSpc>
            </a:pPr>
            <a:r>
              <a:rPr lang="en-US" altLang="zh-CN" sz="2400" b="0" i="0" dirty="0">
                <a:solidFill>
                  <a:srgbClr val="FF0000"/>
                </a:solidFill>
                <a:latin typeface="Times New Roman" panose="02020603050405020304" pitchFamily="34" charset="0"/>
                <a:ea typeface="黑体" panose="02010609060101010101" pitchFamily="34" charset="-122"/>
                <a:cs typeface="Times New Roman" panose="02020603050405020304" pitchFamily="34" charset="-120"/>
              </a:rPr>
              <a:t>【解析】</a:t>
            </a: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根据工艺流程图，在高温下</a:t>
            </a: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，氢气</a:t>
            </a:r>
            <a:endParaRPr lang="en-US" altLang="zh-CN" sz="2400" dirty="0">
              <a:solidFill>
                <a:srgbClr val="FF0000"/>
              </a:solidFill>
            </a:endParaRPr>
          </a:p>
        </p:txBody>
      </p:sp>
      <p:sp>
        <p:nvSpPr>
          <p:cNvPr id="7" name="QB_6_AS.67_1#b2f15b453?htil=4&amp;vopoq=1&amp;pid=f3191b1b6&amp;color=0,0,0&amp;vtp=1&amp;bbb=1&amp;hb=1&amp;hs=1"/>
          <p:cNvSpPr/>
          <p:nvPr/>
        </p:nvSpPr>
        <p:spPr>
          <a:xfrm>
            <a:off x="647994" y="4087323"/>
            <a:ext cx="10896012" cy="474599"/>
          </a:xfrm>
          <a:prstGeom prst="rect">
            <a:avLst/>
          </a:prstGeom>
          <a:noFill/>
        </p:spPr>
        <p:txBody>
          <a:bodyPr wrap="none" lIns="0" tIns="0" rIns="0" bIns="0" rtlCol="0" anchor="t"/>
          <a:lstStyle/>
          <a:p>
            <a:pPr latinLnBrk="1">
              <a:lnSpc>
                <a:spcPts val="4200"/>
              </a:lnSpc>
            </a:pP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与氧化铁反应生成铁和水，据此书写反应的化学方程式</a:t>
            </a: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solidFill>
                <a:srgbClr val="FF0000"/>
              </a:solidFill>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6">
                                            <p:bg/>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499"/>
                                          </p:stCondLst>
                                        </p:cTn>
                                        <p:tgtEl>
                                          <p:spTgt spid="6">
                                            <p:txEl>
                                              <p:pRg st="0" end="0"/>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7">
                                            <p:bg/>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P spid="7"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68_1#e75992c61?vopoq=1&amp;pid=f3191b1b6&amp;color=0,0,0&amp;vtp=1&amp;bt=1&amp;bbb=1&amp;hb=1"/>
          <p:cNvSpPr/>
          <p:nvPr/>
        </p:nvSpPr>
        <p:spPr>
          <a:xfrm>
            <a:off x="649224" y="859537"/>
            <a:ext cx="10899648" cy="1033399"/>
          </a:xfrm>
          <a:prstGeom prst="rect">
            <a:avLst/>
          </a:prstGeom>
          <a:noFill/>
        </p:spPr>
        <p:txBody>
          <a:bodyPr wrap="none" lIns="0" tIns="0" rIns="0" bIns="0" rtlCol="0" anchor="t"/>
          <a:lstStyle/>
          <a:p>
            <a:pPr algn="l" latinLnBrk="1">
              <a:lnSpc>
                <a:spcPts val="44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（2）跟“焦炭炼钢”工艺相比，“氢能炼钢</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”的主要优点有</a:t>
            </a:r>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a:t>
            </a:r>
            <a:endPar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200"/>
              </a:lnSpc>
            </a:pPr>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p:sp>
        <p:nvSpPr>
          <p:cNvPr id="3" name="QB_6_AN.69_1#e75992c61.blank?vopoq=1&amp;pid=f3191b1b6&amp;color=0,0,0&amp;vpa=18&amp;vtp=1&amp;bbb=1&amp;hb=1"/>
          <p:cNvSpPr/>
          <p:nvPr/>
        </p:nvSpPr>
        <p:spPr>
          <a:xfrm>
            <a:off x="649224" y="831597"/>
            <a:ext cx="10894782" cy="1034669"/>
          </a:xfrm>
          <a:prstGeom prst="rect">
            <a:avLst/>
          </a:prstGeom>
          <a:noFill/>
        </p:spPr>
        <p:txBody>
          <a:bodyPr wrap="square" lIns="0" tIns="0" rIns="0" bIns="0" rtlCol="0" anchor="t"/>
          <a:lstStyle/>
          <a:p>
            <a:pPr latinLnBrk="1">
              <a:lnSpc>
                <a:spcPct val="150000"/>
              </a:lnSpc>
            </a:pPr>
            <a:r>
              <a:rPr lang="en-US" altLang="zh-CN" sz="2400" b="0" i="0">
                <a:solidFill>
                  <a:srgbClr val="FF0000"/>
                </a:solidFill>
                <a:latin typeface="宋体" panose="02010600030101010101" pitchFamily="2" charset="-122"/>
                <a:ea typeface="宋体" panose="02010600030101010101" pitchFamily="2" charset="-122"/>
                <a:cs typeface="Times New Roman" panose="02020603050405020304" pitchFamily="34" charset="-120"/>
              </a:rPr>
              <a:t>                                                  </a:t>
            </a: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不排放二氧化碳</a:t>
            </a: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，无污染</a:t>
            </a:r>
            <a:endParaRPr lang="en-US" altLang="zh-CN" sz="2400" dirty="0"/>
          </a:p>
        </p:txBody>
      </p:sp>
      <p:sp>
        <p:nvSpPr>
          <p:cNvPr id="4" name="QB_6_AS.70_1#e75992c61?vopoq=1&amp;pid=f3191b1b6&amp;color=0,0,0&amp;vtp=1&amp;bbb=1"/>
          <p:cNvSpPr/>
          <p:nvPr/>
        </p:nvSpPr>
        <p:spPr>
          <a:xfrm>
            <a:off x="649224" y="1959673"/>
            <a:ext cx="10899648" cy="474599"/>
          </a:xfrm>
          <a:prstGeom prst="rect">
            <a:avLst/>
          </a:prstGeom>
          <a:noFill/>
        </p:spPr>
        <p:txBody>
          <a:bodyPr wrap="none" lIns="0" tIns="0" rIns="0" bIns="0" rtlCol="0" anchor="t"/>
          <a:lstStyle/>
          <a:p>
            <a:pPr algn="l" latinLnBrk="1">
              <a:lnSpc>
                <a:spcPts val="4200"/>
              </a:lnSpc>
            </a:pPr>
            <a:r>
              <a:rPr lang="en-US" altLang="zh-CN" sz="2400" b="0" i="0" spc="-100" dirty="0">
                <a:solidFill>
                  <a:srgbClr val="FF0000"/>
                </a:solidFill>
                <a:latin typeface="Times New Roman" panose="02020603050405020304" pitchFamily="34" charset="0"/>
                <a:ea typeface="黑体" panose="02010609060101010101" pitchFamily="34" charset="-122"/>
                <a:cs typeface="Times New Roman" panose="02020603050405020304" pitchFamily="34" charset="-120"/>
              </a:rPr>
              <a:t>【解析】</a:t>
            </a:r>
            <a:r>
              <a:rPr lang="en-US" altLang="zh-CN" sz="2400" b="0" i="0" spc="-10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跟“焦炭炼钢”工艺相比，“氢能炼钢”的主要优点有不排放二氧化碳，无污染。</a:t>
            </a:r>
            <a:endParaRPr lang="en-US" altLang="zh-CN" sz="2400" spc="-1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4">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71_1#9ee517595?vopoq=1&amp;pid=f3191b1b6&amp;color=0,0,0&amp;vtp=1&amp;bt=1&amp;bbb=1"/>
          <p:cNvSpPr/>
          <p:nvPr/>
        </p:nvSpPr>
        <p:spPr>
          <a:xfrm>
            <a:off x="649224" y="859537"/>
            <a:ext cx="10899648" cy="474599"/>
          </a:xfrm>
          <a:prstGeom prst="rect">
            <a:avLst/>
          </a:prstGeom>
          <a:noFill/>
        </p:spPr>
        <p:txBody>
          <a:bodyPr wrap="none" lIns="0" tIns="0" rIns="0" bIns="0" rtlCol="0" anchor="t"/>
          <a:lstStyle/>
          <a:p>
            <a:pPr algn="l" latinLnBrk="1">
              <a:lnSpc>
                <a:spcPts val="42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（3）</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向炼钢炉中加入废钢的目的：</a:t>
            </a:r>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p:sp>
        <p:nvSpPr>
          <p:cNvPr id="3" name="QB_6_AN.72_1#9ee517595.blank?vopoq=1&amp;pid=f3191b1b6&amp;color=0,0,0&amp;vpa=19&amp;vtp=1&amp;bbb=1"/>
          <p:cNvSpPr/>
          <p:nvPr/>
        </p:nvSpPr>
        <p:spPr>
          <a:xfrm>
            <a:off x="5390292" y="810007"/>
            <a:ext cx="2659063" cy="474599"/>
          </a:xfrm>
          <a:prstGeom prst="rect">
            <a:avLst/>
          </a:prstGeom>
          <a:noFill/>
        </p:spPr>
        <p:txBody>
          <a:bodyPr wrap="none" lIns="0" tIns="0" rIns="0" bIns="0" rtlCol="0" anchor="t"/>
          <a:lstStyle/>
          <a:p>
            <a:pPr algn="ctr" latinLnBrk="1">
              <a:lnSpc>
                <a:spcPts val="4200"/>
              </a:lnSpc>
            </a:pP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调节钢中的含碳量</a:t>
            </a:r>
            <a:endParaRPr lang="en-US" altLang="zh-CN" sz="2400" dirty="0"/>
          </a:p>
        </p:txBody>
      </p:sp>
      <mc:AlternateContent xmlns:mc="http://schemas.openxmlformats.org/markup-compatibility/2006">
        <mc:Choice xmlns:a14="http://schemas.microsoft.com/office/drawing/2010/main" Requires="a14">
          <p:sp>
            <p:nvSpPr>
              <p:cNvPr id="4" name="QB_6_AS.73_1#9ee517595?vopoq=1&amp;pid=f3191b1b6&amp;color=0,0,0&amp;vtp=1&amp;bbb=1&amp;hb=1"/>
              <p:cNvSpPr/>
              <p:nvPr/>
            </p:nvSpPr>
            <p:spPr>
              <a:xfrm>
                <a:off x="649224" y="1334770"/>
                <a:ext cx="10899648" cy="1592199"/>
              </a:xfrm>
              <a:prstGeom prst="rect">
                <a:avLst/>
              </a:prstGeom>
              <a:noFill/>
            </p:spPr>
            <p:txBody>
              <a:bodyPr wrap="none" lIns="0" tIns="0" rIns="0" bIns="0" rtlCol="0" anchor="t"/>
              <a:lstStyle/>
              <a:p>
                <a:pPr algn="l" latinLnBrk="1">
                  <a:lnSpc>
                    <a:spcPts val="4400"/>
                  </a:lnSpc>
                </a:pPr>
                <a:r>
                  <a:rPr lang="en-US" altLang="zh-CN" sz="2400" b="0" i="0" dirty="0">
                    <a:solidFill>
                      <a:srgbClr val="FF0000"/>
                    </a:solidFill>
                    <a:latin typeface="Times New Roman" panose="02020603050405020304" pitchFamily="34" charset="0"/>
                    <a:ea typeface="黑体" panose="02010609060101010101" pitchFamily="34" charset="-122"/>
                    <a:cs typeface="Times New Roman" panose="02020603050405020304" pitchFamily="34" charset="-120"/>
                  </a:rPr>
                  <a:t>【解析】</a:t>
                </a: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用</a:t>
                </a:r>
                <a14:m>
                  <m:oMath xmlns:m="http://schemas.openxmlformats.org/officeDocument/2006/math">
                    <m:sSub>
                      <m:sSubPr>
                        <m:ctrlPr>
                          <a:rPr lang="en-US" altLang="zh-CN" sz="2400" b="0" i="1"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ctrlPr>
                      </m:sSubPr>
                      <m:e>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H</m:t>
                        </m:r>
                      </m:e>
                      <m:sub>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2</m:t>
                        </m:r>
                      </m:sub>
                    </m:sSub>
                  </m:oMath>
                </a14:m>
                <a:r>
                  <a:rPr lang="en-US" altLang="zh-CN" sz="100" b="0"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和铁精矿反应得到的是海绵状铁，不含碳，</a:t>
                </a: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为调节钢中的含碳量，</a:t>
                </a:r>
                <a:endPar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可以加入废钢</a:t>
                </a: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，以提高钢的性能</a:t>
                </a: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。所以向炼钢炉中加入废钢的目的是调节钢中的</a:t>
                </a:r>
                <a:endPar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200"/>
                  </a:lnSpc>
                </a:pP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含碳量</a:t>
                </a: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mc:Choice>
        <mc:Fallback>
          <p:sp>
            <p:nvSpPr>
              <p:cNvPr id="4" name="QB_6_AS.73_1#9ee517595?vopoq=1&amp;pid=f3191b1b6&amp;color=0,0,0&amp;vtp=1&amp;bbb=1&amp;hb=1"/>
              <p:cNvSpPr>
                <a:spLocks noRot="1" noChangeAspect="1" noMove="1" noResize="1" noEditPoints="1" noAdjustHandles="1" noChangeArrowheads="1" noChangeShapeType="1" noTextEdit="1"/>
              </p:cNvSpPr>
              <p:nvPr/>
            </p:nvSpPr>
            <p:spPr>
              <a:xfrm>
                <a:off x="649224" y="1334770"/>
                <a:ext cx="10899648" cy="1592199"/>
              </a:xfrm>
              <a:prstGeom prst="rect">
                <a:avLst/>
              </a:prstGeom>
              <a:blipFill rotWithShape="1">
                <a:blip r:embed="rId1"/>
                <a:stretch>
                  <a:fillRect l="-2" r="1" b="-3693"/>
                </a:stretch>
              </a:blipFill>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4">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4">
                                            <p:txEl>
                                              <p:pRg st="0" end="0"/>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4">
                                            <p:txEl>
                                              <p:pRg st="1" end="1"/>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74_1#1c761f281?sp=1&amp;vopoq=1&amp;pid=952109353&amp;color=0,0,0&amp;vtp=1&amp;bt=1&amp;bbb=1&amp;hb=1"/>
              <p:cNvSpPr/>
              <p:nvPr/>
            </p:nvSpPr>
            <p:spPr>
              <a:xfrm>
                <a:off x="649224" y="864000"/>
                <a:ext cx="10899648" cy="1592199"/>
              </a:xfrm>
              <a:prstGeom prst="rect">
                <a:avLst/>
              </a:prstGeom>
              <a:noFill/>
            </p:spPr>
            <p:txBody>
              <a:bodyPr wrap="none" lIns="0" tIns="0" rIns="0" bIns="0" rtlCol="0" anchor="t"/>
              <a:lstStyle/>
              <a:p>
                <a:pPr algn="l" latinLnBrk="1">
                  <a:lnSpc>
                    <a:spcPts val="4400"/>
                  </a:lnSpc>
                </a:pPr>
                <a:r>
                  <a:rPr lang="en-US" altLang="zh-CN" sz="2400" b="1" i="0" dirty="0">
                    <a:solidFill>
                      <a:srgbClr val="C00000"/>
                    </a:solidFill>
                    <a:latin typeface="Times New Roman" panose="02020603050405020304" pitchFamily="34" charset="0"/>
                    <a:ea typeface="宋体" panose="02010600030101010101" pitchFamily="2" charset="-122"/>
                    <a:cs typeface="Times New Roman" panose="02020603050405020304" pitchFamily="34" charset="-120"/>
                  </a:rPr>
                  <a:t>15.</a:t>
                </a:r>
                <a:r>
                  <a:rPr lang="en-US" altLang="zh-CN" sz="24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[2023安徽宿州期中]</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（10</a:t>
                </a:r>
                <a:r>
                  <a:rPr lang="en-US" altLang="zh-CN" sz="2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）某兴趣小组的同学从实验室收集到一桶含有</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14:m>
                  <m:oMath xmlns:m="http://schemas.openxmlformats.org/officeDocument/2006/math">
                    <m:sSub>
                      <m:sSubPr>
                        <m:ctrlPr>
                          <a:rPr lang="en-US" altLang="zh-CN" sz="2400" b="0" i="1"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bPr>
                      <m:e>
                        <m:r>
                          <m:rPr>
                            <m:sty m:val="p"/>
                          </m:rP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FeSO</m:t>
                        </m:r>
                      </m:e>
                      <m:sub>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4</m:t>
                        </m:r>
                      </m:sub>
                    </m:sSub>
                  </m:oMath>
                </a14:m>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14:m>
                  <m:oMath xmlns:m="http://schemas.openxmlformats.org/officeDocument/2006/math">
                    <m:sSub>
                      <m:sSubPr>
                        <m:ctrlPr>
                          <a:rPr lang="en-US" altLang="zh-CN" sz="2400" b="0" i="1"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bPr>
                      <m:e>
                        <m:r>
                          <m:rPr>
                            <m:sty m:val="p"/>
                          </m:rP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CuSO</m:t>
                        </m:r>
                      </m:e>
                      <m:sub>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4</m:t>
                        </m:r>
                      </m:sub>
                    </m:sSub>
                  </m:oMath>
                </a14:m>
                <a:r>
                  <a:rPr lang="en-US" altLang="zh-CN" sz="100" b="0"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的废液，他们想从中回收金属铜和硫酸亚铁晶体</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，设计了如图实验</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2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方案</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，结合实验方案回答下列问题。</a:t>
                </a:r>
                <a:endParaRPr lang="en-US" altLang="zh-CN" sz="2400" dirty="0"/>
              </a:p>
            </p:txBody>
          </p:sp>
        </mc:Choice>
        <mc:Fallback>
          <p:sp>
            <p:nvSpPr>
              <p:cNvPr id="2" name="QO_5_BD.74_1#1c761f281?sp=1&amp;vopoq=1&amp;pid=952109353&amp;color=0,0,0&amp;vtp=1&amp;bt=1&amp;bbb=1&amp;hb=1"/>
              <p:cNvSpPr>
                <a:spLocks noRot="1" noChangeAspect="1" noMove="1" noResize="1" noEditPoints="1" noAdjustHandles="1" noChangeArrowheads="1" noChangeShapeType="1" noTextEdit="1"/>
              </p:cNvSpPr>
              <p:nvPr/>
            </p:nvSpPr>
            <p:spPr>
              <a:xfrm>
                <a:off x="649224" y="864000"/>
                <a:ext cx="10899648" cy="1592199"/>
              </a:xfrm>
              <a:prstGeom prst="rect">
                <a:avLst/>
              </a:prstGeom>
              <a:blipFill rotWithShape="1">
                <a:blip r:embed="rId1"/>
                <a:stretch>
                  <a:fillRect l="-2" t="-25" r="1" b="-3668"/>
                </a:stretch>
              </a:blipFill>
            </p:spPr>
            <p:txBody>
              <a:bodyPr/>
              <a:lstStyle/>
              <a:p>
                <a:r>
                  <a:rPr lang="zh-CN" altLang="en-US">
                    <a:noFill/>
                  </a:rPr>
                  <a:t> </a:t>
                </a:r>
              </a:p>
            </p:txBody>
          </p:sp>
        </mc:Fallback>
      </mc:AlternateContent>
      <p:pic>
        <p:nvPicPr>
          <p:cNvPr id="3" name="QO_5_BD.74_2#1c761f281?vopoq=1&amp;pid=952109353&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2313432" y="2583580"/>
            <a:ext cx="7562088" cy="135331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B_6_BD.75_1#967e75c46?vopoq=1&amp;pid=1c761f281&amp;color=0,0,0&amp;vtp=1&amp;bbb=1"/>
          <p:cNvSpPr/>
          <p:nvPr/>
        </p:nvSpPr>
        <p:spPr>
          <a:xfrm>
            <a:off x="649224" y="4069480"/>
            <a:ext cx="10899648" cy="474599"/>
          </a:xfrm>
          <a:prstGeom prst="rect">
            <a:avLst/>
          </a:prstGeom>
          <a:noFill/>
        </p:spPr>
        <p:txBody>
          <a:bodyPr wrap="none" lIns="0" tIns="0" rIns="0" bIns="0" rtlCol="0" anchor="t"/>
          <a:lstStyle/>
          <a:p>
            <a:pPr algn="l" latinLnBrk="1">
              <a:lnSpc>
                <a:spcPts val="42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（1）在过滤操作中需要使用的玻璃仪器有烧杯</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、玻璃棒和</a:t>
            </a:r>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p:sp>
        <p:nvSpPr>
          <p:cNvPr id="5" name="QB_6_AN.76_1#967e75c46.blank?vopoq=1&amp;pid=1c761f281&amp;color=0,0,0&amp;vpa=20&amp;vtp=1&amp;bbb=1"/>
          <p:cNvSpPr/>
          <p:nvPr/>
        </p:nvSpPr>
        <p:spPr>
          <a:xfrm>
            <a:off x="8438293" y="4019950"/>
            <a:ext cx="830263" cy="474599"/>
          </a:xfrm>
          <a:prstGeom prst="rect">
            <a:avLst/>
          </a:prstGeom>
          <a:noFill/>
        </p:spPr>
        <p:txBody>
          <a:bodyPr wrap="none" lIns="0" tIns="0" rIns="0" bIns="0" rtlCol="0" anchor="t"/>
          <a:lstStyle/>
          <a:p>
            <a:pPr algn="ctr" latinLnBrk="1">
              <a:lnSpc>
                <a:spcPts val="4200"/>
              </a:lnSpc>
            </a:pP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漏斗</a:t>
            </a:r>
            <a:endParaRPr lang="en-US" altLang="zh-CN" sz="2400" dirty="0"/>
          </a:p>
        </p:txBody>
      </p:sp>
      <p:sp>
        <p:nvSpPr>
          <p:cNvPr id="6" name="QB_6_AS.77_1#967e75c46?vopoq=1&amp;pid=1c761f281&amp;color=0,0,0&amp;vtp=1&amp;bbb=1"/>
          <p:cNvSpPr/>
          <p:nvPr/>
        </p:nvSpPr>
        <p:spPr>
          <a:xfrm>
            <a:off x="649224" y="4609293"/>
            <a:ext cx="10899648" cy="474599"/>
          </a:xfrm>
          <a:prstGeom prst="rect">
            <a:avLst/>
          </a:prstGeom>
          <a:noFill/>
        </p:spPr>
        <p:txBody>
          <a:bodyPr wrap="none" lIns="0" tIns="0" rIns="0" bIns="0" rtlCol="0" anchor="t"/>
          <a:lstStyle/>
          <a:p>
            <a:pPr algn="l" latinLnBrk="1">
              <a:lnSpc>
                <a:spcPts val="4200"/>
              </a:lnSpc>
            </a:pPr>
            <a:r>
              <a:rPr lang="en-US" altLang="zh-CN" sz="2400" b="0" i="0" dirty="0">
                <a:solidFill>
                  <a:srgbClr val="FF0000"/>
                </a:solidFill>
                <a:latin typeface="Times New Roman" panose="02020603050405020304" pitchFamily="34" charset="0"/>
                <a:ea typeface="黑体" panose="02010609060101010101" pitchFamily="34" charset="-122"/>
                <a:cs typeface="Times New Roman" panose="02020603050405020304" pitchFamily="34" charset="-120"/>
              </a:rPr>
              <a:t>【解析】</a:t>
            </a: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在过滤操作中需要使用的玻璃仪器有烧杯、玻璃棒和漏斗。</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5">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6">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78_1#c50d1b350?vopoq=1&amp;pid=1c761f281&amp;color=0,0,0&amp;vtp=1&amp;bt=1&amp;bbb=1"/>
              <p:cNvSpPr/>
              <p:nvPr/>
            </p:nvSpPr>
            <p:spPr>
              <a:xfrm>
                <a:off x="649224" y="859537"/>
                <a:ext cx="10899648" cy="474599"/>
              </a:xfrm>
              <a:prstGeom prst="rect">
                <a:avLst/>
              </a:prstGeom>
              <a:noFill/>
            </p:spPr>
            <p:txBody>
              <a:bodyPr wrap="none" lIns="0" tIns="0" rIns="0" bIns="0" rtlCol="0" anchor="t"/>
              <a:lstStyle/>
              <a:p>
                <a:pPr algn="l" latinLnBrk="1">
                  <a:lnSpc>
                    <a:spcPts val="42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（2）步骤①中，金属</a:t>
                </a:r>
                <a14:m>
                  <m:oMath xmlns:m="http://schemas.openxmlformats.org/officeDocument/2006/math">
                    <m:r>
                      <m:rPr>
                        <m:sty m:val="p"/>
                      </m:rP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X</m:t>
                    </m:r>
                  </m:oMath>
                </a14:m>
                <a:r>
                  <a:rPr lang="en-US" altLang="zh-CN" sz="100" b="0"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的名称是</a:t>
                </a:r>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mc:Choice>
        <mc:Fallback>
          <p:sp>
            <p:nvSpPr>
              <p:cNvPr id="2" name="QB_6_BD.78_1#c50d1b350?vopoq=1&amp;pid=1c761f281&amp;color=0,0,0&amp;vtp=1&amp;bt=1&amp;bbb=1"/>
              <p:cNvSpPr>
                <a:spLocks noRot="1" noChangeAspect="1" noMove="1" noResize="1" noEditPoints="1" noAdjustHandles="1" noChangeArrowheads="1" noChangeShapeType="1" noTextEdit="1"/>
              </p:cNvSpPr>
              <p:nvPr/>
            </p:nvSpPr>
            <p:spPr>
              <a:xfrm>
                <a:off x="649224" y="859537"/>
                <a:ext cx="10899648" cy="474599"/>
              </a:xfrm>
              <a:prstGeom prst="rect">
                <a:avLst/>
              </a:prstGeom>
              <a:blipFill rotWithShape="1">
                <a:blip r:embed="rId1"/>
                <a:stretch>
                  <a:fillRect l="-2" t="-80" r="1" b="-12309"/>
                </a:stretch>
              </a:blipFill>
            </p:spPr>
            <p:txBody>
              <a:bodyPr/>
              <a:lstStyle/>
              <a:p>
                <a:r>
                  <a:rPr lang="zh-CN" altLang="en-US">
                    <a:noFill/>
                  </a:rPr>
                  <a:t> </a:t>
                </a:r>
              </a:p>
            </p:txBody>
          </p:sp>
        </mc:Fallback>
      </mc:AlternateContent>
      <p:sp>
        <p:nvSpPr>
          <p:cNvPr id="3" name="QB_6_AN.79_1#c50d1b350.blank?vopoq=1&amp;pid=1c761f281&amp;color=0,0,0&amp;vpa=21&amp;vtp=1"/>
          <p:cNvSpPr/>
          <p:nvPr/>
        </p:nvSpPr>
        <p:spPr>
          <a:xfrm>
            <a:off x="4955317" y="810007"/>
            <a:ext cx="525463" cy="474599"/>
          </a:xfrm>
          <a:prstGeom prst="rect">
            <a:avLst/>
          </a:prstGeom>
          <a:noFill/>
        </p:spPr>
        <p:txBody>
          <a:bodyPr wrap="none" lIns="0" tIns="0" rIns="0" bIns="0" rtlCol="0" anchor="t"/>
          <a:lstStyle/>
          <a:p>
            <a:pPr algn="ctr" latinLnBrk="1">
              <a:lnSpc>
                <a:spcPts val="4200"/>
              </a:lnSpc>
            </a:pP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铁</a:t>
            </a:r>
            <a:endParaRPr lang="en-US" altLang="zh-CN" sz="2400" dirty="0"/>
          </a:p>
        </p:txBody>
      </p:sp>
      <mc:AlternateContent xmlns:mc="http://schemas.openxmlformats.org/markup-compatibility/2006">
        <mc:Choice xmlns:a14="http://schemas.microsoft.com/office/drawing/2010/main" Requires="a14">
          <p:sp>
            <p:nvSpPr>
              <p:cNvPr id="4" name="QB_6_AS.80_1#c50d1b350?vopoq=1&amp;pid=1c761f281&amp;color=0,0,0&amp;vtp=1&amp;bbb=1"/>
              <p:cNvSpPr/>
              <p:nvPr/>
            </p:nvSpPr>
            <p:spPr>
              <a:xfrm>
                <a:off x="649224" y="1390713"/>
                <a:ext cx="10987088" cy="474599"/>
              </a:xfrm>
              <a:prstGeom prst="rect">
                <a:avLst/>
              </a:prstGeom>
              <a:noFill/>
            </p:spPr>
            <p:txBody>
              <a:bodyPr wrap="none" lIns="0" tIns="0" rIns="0" bIns="0" rtlCol="0" anchor="t"/>
              <a:lstStyle/>
              <a:p>
                <a:pPr algn="l" latinLnBrk="1">
                  <a:lnSpc>
                    <a:spcPts val="4200"/>
                  </a:lnSpc>
                </a:pPr>
                <a:r>
                  <a:rPr lang="en-US" altLang="zh-CN" sz="2400" b="0" i="0" dirty="0">
                    <a:solidFill>
                      <a:srgbClr val="FF0000"/>
                    </a:solidFill>
                    <a:latin typeface="Times New Roman" panose="02020603050405020304" pitchFamily="34" charset="0"/>
                    <a:ea typeface="黑体" panose="02010609060101010101" pitchFamily="34" charset="-122"/>
                    <a:cs typeface="Times New Roman" panose="02020603050405020304" pitchFamily="34" charset="-120"/>
                  </a:rPr>
                  <a:t>【解析】</a:t>
                </a: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铁和硫酸铜反应生成硫酸亚铁和铜，所以步骤①中，金属</a:t>
                </a:r>
                <a14:m>
                  <m:oMath xmlns:m="http://schemas.openxmlformats.org/officeDocument/2006/math">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X</m:t>
                    </m:r>
                  </m:oMath>
                </a14:m>
                <a:r>
                  <a:rPr lang="en-US" altLang="zh-CN" sz="100" b="0"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的名称是铁。</a:t>
                </a:r>
                <a:endParaRPr lang="en-US" altLang="zh-CN" sz="2400" dirty="0"/>
              </a:p>
            </p:txBody>
          </p:sp>
        </mc:Choice>
        <mc:Fallback>
          <p:sp>
            <p:nvSpPr>
              <p:cNvPr id="4" name="QB_6_AS.80_1#c50d1b350?vopoq=1&amp;pid=1c761f281&amp;color=0,0,0&amp;vtp=1&amp;bbb=1"/>
              <p:cNvSpPr>
                <a:spLocks noRot="1" noChangeAspect="1" noMove="1" noResize="1" noEditPoints="1" noAdjustHandles="1" noChangeArrowheads="1" noChangeShapeType="1" noTextEdit="1"/>
              </p:cNvSpPr>
              <p:nvPr/>
            </p:nvSpPr>
            <p:spPr>
              <a:xfrm>
                <a:off x="649224" y="1390713"/>
                <a:ext cx="10987088" cy="474599"/>
              </a:xfrm>
              <a:prstGeom prst="rect">
                <a:avLst/>
              </a:prstGeom>
              <a:blipFill rotWithShape="1">
                <a:blip r:embed="rId2"/>
                <a:stretch>
                  <a:fillRect l="-2" t="-13" r="5" b="-12376"/>
                </a:stretch>
              </a:blipFill>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4">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81_1#ae578f447?vopoq=1&amp;pid=1c761f281&amp;color=0,0,0&amp;vtp=1&amp;bt=1&amp;bbb=1&amp;hb=1"/>
          <p:cNvSpPr/>
          <p:nvPr/>
        </p:nvSpPr>
        <p:spPr>
          <a:xfrm>
            <a:off x="649224" y="859536"/>
            <a:ext cx="10899648" cy="1033399"/>
          </a:xfrm>
          <a:prstGeom prst="rect">
            <a:avLst/>
          </a:prstGeom>
          <a:noFill/>
        </p:spPr>
        <p:txBody>
          <a:bodyPr wrap="none" lIns="0" tIns="0" rIns="0" bIns="0" rtlCol="0" anchor="t"/>
          <a:lstStyle/>
          <a:p>
            <a:pPr algn="l" latinLnBrk="1">
              <a:lnSpc>
                <a:spcPts val="44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（3）步骤②中</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，加入过量稀硫酸的目的是</a:t>
            </a:r>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，此步骤中发生反应的</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2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化学方程式为</a:t>
            </a:r>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solidFill>
                <a:srgbClr val="000000"/>
              </a:solidFill>
            </a:endParaRPr>
          </a:p>
        </p:txBody>
      </p:sp>
      <p:sp>
        <p:nvSpPr>
          <p:cNvPr id="3" name="QB_6_AN.82_1#ae578f447.blank?vopoq=1&amp;pid=1c761f281&amp;color=0,0,0&amp;vpa=22&amp;vtp=1&amp;bbb=1"/>
          <p:cNvSpPr/>
          <p:nvPr/>
        </p:nvSpPr>
        <p:spPr>
          <a:xfrm>
            <a:off x="6304692" y="831596"/>
            <a:ext cx="2049463" cy="474599"/>
          </a:xfrm>
          <a:prstGeom prst="rect">
            <a:avLst/>
          </a:prstGeom>
          <a:noFill/>
        </p:spPr>
        <p:txBody>
          <a:bodyPr wrap="none" lIns="0" tIns="0" rIns="0" bIns="0" rtlCol="0" anchor="t"/>
          <a:lstStyle/>
          <a:p>
            <a:pPr algn="ctr" latinLnBrk="1">
              <a:lnSpc>
                <a:spcPts val="4200"/>
              </a:lnSpc>
            </a:pP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使铁完全反应</a:t>
            </a:r>
            <a:endParaRPr lang="en-US" altLang="zh-CN" sz="2400" dirty="0">
              <a:solidFill>
                <a:srgbClr val="FF0000"/>
              </a:solidFill>
            </a:endParaRPr>
          </a:p>
        </p:txBody>
      </p:sp>
      <mc:AlternateContent xmlns:mc="http://schemas.openxmlformats.org/markup-compatibility/2006">
        <mc:Choice xmlns:a14="http://schemas.microsoft.com/office/drawing/2010/main" Requires="a14">
          <p:sp>
            <p:nvSpPr>
              <p:cNvPr id="4" name="QB_6_AN.83_1#ae578f447.blank?vopoq=1&amp;pid=1c761f281&amp;color=0,0,0&amp;vpa=23&amp;vtp=1&amp;bbb=1&amp;rh=31.66"/>
              <p:cNvSpPr/>
              <p:nvPr/>
            </p:nvSpPr>
            <p:spPr>
              <a:xfrm>
                <a:off x="2489136" y="1435608"/>
                <a:ext cx="3949510" cy="396494"/>
              </a:xfrm>
              <a:prstGeom prst="rect">
                <a:avLst/>
              </a:prstGeom>
              <a:noFill/>
            </p:spPr>
            <p:txBody>
              <a:bodyPr wrap="none" lIns="0" tIns="0" rIns="0" bIns="0" rtlCol="0" anchor="t"/>
              <a:lstStyle/>
              <a:p>
                <a:pPr algn="ctr" latinLnBrk="1">
                  <a:lnSpc>
                    <a:spcPts val="3200"/>
                  </a:lnSpc>
                </a:pPr>
                <a14:m>
                  <m:oMath xmlns:m="http://schemas.openxmlformats.org/officeDocument/2006/math">
                    <m:d>
                      <m:dPr>
                        <m:begChr m:val=""/>
                        <m:endChr m:val=""/>
                        <m:ctrlPr>
                          <a:rPr lang="en-US" altLang="zh-CN" sz="2400" b="0" i="1" dirty="0" smtClean="0">
                            <a:solidFill>
                              <a:srgbClr val="FF0000"/>
                            </a:solidFill>
                            <a:latin typeface="Cambria Math" panose="02040503050406030204" pitchFamily="18" charset="0"/>
                            <a:ea typeface="宋体" panose="02010600030101010101" pitchFamily="2" charset="-122"/>
                            <a:cs typeface="Times New Roman" panose="02020603050405020304" pitchFamily="34" charset="-120"/>
                          </a:rPr>
                        </m:ctrlPr>
                      </m:dPr>
                      <m:e>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Fe</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m:t>
                        </m:r>
                        <m:sSub>
                          <m:sSubPr>
                            <m:ctrlPr>
                              <a:rPr lang="en-US" altLang="zh-CN" sz="2400" b="0" i="1"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ctrlPr>
                          </m:sSubPr>
                          <m:e>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H</m:t>
                            </m:r>
                          </m:e>
                          <m:sub>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2</m:t>
                            </m:r>
                          </m:sub>
                        </m:sSub>
                        <m:sSub>
                          <m:sSubPr>
                            <m:ctrlPr>
                              <a:rPr lang="en-US" altLang="zh-CN" sz="2400" b="0" i="1"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ctrlPr>
                          </m:sSubPr>
                          <m:e>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SO</m:t>
                            </m:r>
                          </m:e>
                          <m:sub>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4</m:t>
                            </m:r>
                          </m:sub>
                        </m:sSub>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 </m:t>
                        </m:r>
                        <m:m>
                          <m:mPr>
                            <m:mcs>
                              <m:mc>
                                <m:mcPr>
                                  <m:count m:val="1"/>
                                  <m:mcJc m:val="center"/>
                                </m:mcPr>
                              </m:mc>
                            </m:mcs>
                            <m:ctrlPr>
                              <a:rPr lang="en-US" altLang="zh-CN" i="1" baseline="-30000">
                                <a:solidFill>
                                  <a:srgbClr val="FF0000"/>
                                </a:solidFill>
                                <a:latin typeface="Cambria Math" panose="02040503050406030204" pitchFamily="18" charset="0"/>
                              </a:rPr>
                            </m:ctrlPr>
                          </m:mPr>
                          <m:mr>
                            <m:e>
                              <m:bar>
                                <m:barPr>
                                  <m:ctrlPr>
                                    <a:rPr lang="en-US" altLang="zh-CN" sz="2400" b="0" i="1" baseline="-2000">
                                      <a:solidFill>
                                        <a:srgbClr val="FF0000"/>
                                      </a:solidFill>
                                      <a:latin typeface="Cambria Math" panose="02040503050406030204" pitchFamily="18" charset="0"/>
                                    </a:rPr>
                                  </m:ctrlPr>
                                </m:barPr>
                                <m:e>
                                  <m:bar>
                                    <m:barPr>
                                      <m:ctrlPr>
                                        <a:rPr lang="en-US" altLang="zh-CN" sz="2400" b="0" i="1" baseline="-8000">
                                          <a:solidFill>
                                            <a:srgbClr val="FF0000"/>
                                          </a:solidFill>
                                          <a:latin typeface="Cambria Math" panose="02040503050406030204" pitchFamily="18" charset="0"/>
                                        </a:rPr>
                                      </m:ctrlPr>
                                    </m:barPr>
                                    <m:e>
                                      <m:r>
                                        <a:rPr lang="en-US" altLang="zh-CN" sz="2400" b="0" baseline="-12000">
                                          <a:solidFill>
                                            <a:srgbClr val="FF0000"/>
                                          </a:solidFill>
                                          <a:latin typeface="Cambria Math" panose="02040503050406030204" pitchFamily="18" charset="0"/>
                                        </a:rPr>
                                        <m:t>         </m:t>
                                      </m:r>
                                    </m:e>
                                  </m:bar>
                                </m:e>
                              </m:bar>
                            </m:e>
                          </m:mr>
                          <m:mr>
                            <m:e>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 </m:t>
                              </m:r>
                            </m:e>
                          </m:mr>
                        </m:m>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 </m:t>
                        </m:r>
                        <m:sSub>
                          <m:sSubPr>
                            <m:ctrlPr>
                              <a:rPr lang="en-US" altLang="zh-CN" sz="2400" b="0" i="1"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ctrlPr>
                          </m:sSubPr>
                          <m:e>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FeSO</m:t>
                            </m:r>
                          </m:e>
                          <m:sub>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4</m:t>
                            </m:r>
                          </m:sub>
                        </m:sSub>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m:t>
                        </m:r>
                        <m:sSub>
                          <m:sSubPr>
                            <m:ctrlPr>
                              <a:rPr lang="en-US" altLang="zh-CN" sz="2400" b="0" i="1"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ctrlPr>
                          </m:sSubPr>
                          <m:e>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H</m:t>
                            </m:r>
                          </m:e>
                          <m:sub>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2</m:t>
                            </m:r>
                          </m:sub>
                        </m:sSub>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m:t>
                        </m:r>
                      </m:e>
                    </m:d>
                  </m:oMath>
                </a14:m>
                <a:r>
                  <a:rPr lang="en-US" altLang="zh-CN" sz="100" b="0"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endParaRPr lang="en-US" altLang="zh-CN" sz="100" dirty="0"/>
              </a:p>
            </p:txBody>
          </p:sp>
        </mc:Choice>
        <mc:Fallback>
          <p:sp>
            <p:nvSpPr>
              <p:cNvPr id="4" name="QB_6_AN.83_1#ae578f447.blank?vopoq=1&amp;pid=1c761f281&amp;color=0,0,0&amp;vpa=23&amp;vtp=1&amp;bbb=1&amp;rh=31.66"/>
              <p:cNvSpPr>
                <a:spLocks noRot="1" noChangeAspect="1" noMove="1" noResize="1" noEditPoints="1" noAdjustHandles="1" noChangeArrowheads="1" noChangeShapeType="1" noTextEdit="1"/>
              </p:cNvSpPr>
              <p:nvPr/>
            </p:nvSpPr>
            <p:spPr>
              <a:xfrm>
                <a:off x="2489136" y="1435608"/>
                <a:ext cx="3949510" cy="396494"/>
              </a:xfrm>
              <a:prstGeom prst="rect">
                <a:avLst/>
              </a:prstGeom>
              <a:blipFill rotWithShape="1">
                <a:blip r:embed="rId1"/>
                <a:stretch>
                  <a:fillRect l="-14" t="-31678" r="10" b="-16784"/>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6_AS.84_1#ae578f447?vopoq=1&amp;pid=1c761f281&amp;color=0,0,0&amp;vtp=1&amp;bbb=1&amp;hb=1"/>
              <p:cNvSpPr/>
              <p:nvPr/>
            </p:nvSpPr>
            <p:spPr>
              <a:xfrm>
                <a:off x="649224" y="1966341"/>
                <a:ext cx="10899648" cy="1087755"/>
              </a:xfrm>
              <a:prstGeom prst="rect">
                <a:avLst/>
              </a:prstGeom>
              <a:noFill/>
            </p:spPr>
            <p:txBody>
              <a:bodyPr wrap="none" lIns="0" tIns="0" rIns="0" bIns="0" rtlCol="0" anchor="t"/>
              <a:lstStyle/>
              <a:p>
                <a:pPr algn="l" latinLnBrk="1">
                  <a:lnSpc>
                    <a:spcPts val="4400"/>
                  </a:lnSpc>
                </a:pPr>
                <a:r>
                  <a:rPr lang="en-US" altLang="zh-CN" sz="2400" b="0" i="0" dirty="0">
                    <a:solidFill>
                      <a:srgbClr val="FF0000"/>
                    </a:solidFill>
                    <a:latin typeface="Times New Roman" panose="02020603050405020304" pitchFamily="34" charset="0"/>
                    <a:ea typeface="黑体" panose="02010609060101010101" pitchFamily="34" charset="-122"/>
                    <a:cs typeface="Times New Roman" panose="02020603050405020304" pitchFamily="34" charset="-120"/>
                  </a:rPr>
                  <a:t>【解析】</a:t>
                </a: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步骤②中，加入过量稀硫酸的目的是使铁完全反应</a:t>
                </a: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，此步骤中铁和稀硫</a:t>
                </a:r>
                <a:endPar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600"/>
                  </a:lnSpc>
                </a:pP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酸反应生成硫酸亚铁和氢气</a:t>
                </a: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，化学方程式为</a:t>
                </a:r>
                <a14:m>
                  <m:oMath xmlns:m="http://schemas.openxmlformats.org/officeDocument/2006/math">
                    <m:d>
                      <m:dPr>
                        <m:begChr m:val=""/>
                        <m:endChr m:val=""/>
                        <m:ctrlPr>
                          <a:rPr lang="en-US" altLang="zh-CN" sz="2400" b="0" i="1" dirty="0" smtClean="0">
                            <a:solidFill>
                              <a:srgbClr val="FF0000"/>
                            </a:solidFill>
                            <a:latin typeface="Cambria Math" panose="02040503050406030204" pitchFamily="18" charset="0"/>
                            <a:ea typeface="宋体" panose="02010600030101010101" pitchFamily="2" charset="-122"/>
                            <a:cs typeface="Times New Roman" panose="02020603050405020304" pitchFamily="34" charset="-120"/>
                          </a:rPr>
                        </m:ctrlPr>
                      </m:dPr>
                      <m:e>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Fe</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m:t>
                        </m:r>
                        <m:sSub>
                          <m:sSubPr>
                            <m:ctrlPr>
                              <a:rPr lang="en-US" altLang="zh-CN" sz="2400" b="0" i="1"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ctrlPr>
                          </m:sSubPr>
                          <m:e>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H</m:t>
                            </m:r>
                          </m:e>
                          <m:sub>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2</m:t>
                            </m:r>
                          </m:sub>
                        </m:sSub>
                        <m:sSub>
                          <m:sSubPr>
                            <m:ctrlPr>
                              <a:rPr lang="en-US" altLang="zh-CN" sz="2400" b="0" i="1"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ctrlPr>
                          </m:sSubPr>
                          <m:e>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SO</m:t>
                            </m:r>
                          </m:e>
                          <m:sub>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4</m:t>
                            </m:r>
                          </m:sub>
                        </m:sSub>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 </m:t>
                        </m:r>
                        <m:m>
                          <m:mPr>
                            <m:mcs>
                              <m:mc>
                                <m:mcPr>
                                  <m:count m:val="1"/>
                                  <m:mcJc m:val="center"/>
                                </m:mcPr>
                              </m:mc>
                            </m:mcs>
                            <m:ctrlPr>
                              <a:rPr lang="en-US" altLang="zh-CN" i="1" baseline="-30000">
                                <a:solidFill>
                                  <a:srgbClr val="FF0000"/>
                                </a:solidFill>
                                <a:latin typeface="Cambria Math" panose="02040503050406030204" pitchFamily="18" charset="0"/>
                              </a:rPr>
                            </m:ctrlPr>
                          </m:mPr>
                          <m:mr>
                            <m:e>
                              <m:bar>
                                <m:barPr>
                                  <m:ctrlPr>
                                    <a:rPr lang="en-US" altLang="zh-CN" sz="2400" b="0" i="1" baseline="-2000">
                                      <a:solidFill>
                                        <a:srgbClr val="FF0000"/>
                                      </a:solidFill>
                                      <a:latin typeface="Cambria Math" panose="02040503050406030204" pitchFamily="18" charset="0"/>
                                    </a:rPr>
                                  </m:ctrlPr>
                                </m:barPr>
                                <m:e>
                                  <m:bar>
                                    <m:barPr>
                                      <m:ctrlPr>
                                        <a:rPr lang="en-US" altLang="zh-CN" sz="2400" b="0" i="1" baseline="-8000">
                                          <a:solidFill>
                                            <a:srgbClr val="FF0000"/>
                                          </a:solidFill>
                                          <a:latin typeface="Cambria Math" panose="02040503050406030204" pitchFamily="18" charset="0"/>
                                        </a:rPr>
                                      </m:ctrlPr>
                                    </m:barPr>
                                    <m:e>
                                      <m:r>
                                        <a:rPr lang="en-US" altLang="zh-CN" sz="2400" b="0" baseline="-12000">
                                          <a:solidFill>
                                            <a:srgbClr val="FF0000"/>
                                          </a:solidFill>
                                          <a:latin typeface="Cambria Math" panose="02040503050406030204" pitchFamily="18" charset="0"/>
                                        </a:rPr>
                                        <m:t>         </m:t>
                                      </m:r>
                                    </m:e>
                                  </m:bar>
                                </m:e>
                              </m:bar>
                            </m:e>
                          </m:mr>
                          <m:mr>
                            <m:e>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 </m:t>
                              </m:r>
                            </m:e>
                          </m:mr>
                        </m:m>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 </m:t>
                        </m:r>
                        <m:sSub>
                          <m:sSubPr>
                            <m:ctrlPr>
                              <a:rPr lang="en-US" altLang="zh-CN" sz="2400" b="0" i="1"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ctrlPr>
                          </m:sSubPr>
                          <m:e>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FeSO</m:t>
                            </m:r>
                          </m:e>
                          <m:sub>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4</m:t>
                            </m:r>
                          </m:sub>
                        </m:sSub>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m:t>
                        </m:r>
                        <m:sSub>
                          <m:sSubPr>
                            <m:ctrlPr>
                              <a:rPr lang="en-US" altLang="zh-CN" sz="2400" b="0" i="1"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ctrlPr>
                          </m:sSubPr>
                          <m:e>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H</m:t>
                            </m:r>
                          </m:e>
                          <m:sub>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2</m:t>
                            </m:r>
                          </m:sub>
                        </m:sSub>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m:t>
                        </m:r>
                      </m:e>
                    </m:d>
                  </m:oMath>
                </a14:m>
                <a:r>
                  <a:rPr lang="en-US" altLang="zh-CN" sz="100" b="0"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solidFill>
                    <a:srgbClr val="FF0000"/>
                  </a:solidFill>
                </a:endParaRPr>
              </a:p>
            </p:txBody>
          </p:sp>
        </mc:Choice>
        <mc:Fallback>
          <p:sp>
            <p:nvSpPr>
              <p:cNvPr id="5" name="QB_6_AS.84_1#ae578f447?vopoq=1&amp;pid=1c761f281&amp;color=0,0,0&amp;vtp=1&amp;bbb=1&amp;hb=1"/>
              <p:cNvSpPr>
                <a:spLocks noRot="1" noChangeAspect="1" noMove="1" noResize="1" noEditPoints="1" noAdjustHandles="1" noChangeArrowheads="1" noChangeShapeType="1" noTextEdit="1"/>
              </p:cNvSpPr>
              <p:nvPr/>
            </p:nvSpPr>
            <p:spPr>
              <a:xfrm>
                <a:off x="649224" y="1966341"/>
                <a:ext cx="10899648" cy="1087755"/>
              </a:xfrm>
              <a:prstGeom prst="rect">
                <a:avLst/>
              </a:prstGeom>
              <a:blipFill rotWithShape="1">
                <a:blip r:embed="rId2"/>
                <a:stretch>
                  <a:fillRect l="-2" t="-35" r="1" b="-10298"/>
                </a:stretch>
              </a:blipFill>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4">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4">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5">
                                            <p:bg/>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5">
                                            <p:txEl>
                                              <p:pRg st="0" end="0"/>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499"/>
                                          </p:stCondLst>
                                        </p:cTn>
                                        <p:tgtEl>
                                          <p:spTgt spid="5">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85_1#48b1acb1f?vopoq=1&amp;pid=1c761f281&amp;color=0,0,0&amp;vtp=1&amp;bt=1&amp;bbb=1&amp;hb=1"/>
              <p:cNvSpPr/>
              <p:nvPr/>
            </p:nvSpPr>
            <p:spPr>
              <a:xfrm>
                <a:off x="649224" y="859537"/>
                <a:ext cx="10899648" cy="1033399"/>
              </a:xfrm>
              <a:prstGeom prst="rect">
                <a:avLst/>
              </a:prstGeom>
              <a:noFill/>
            </p:spPr>
            <p:txBody>
              <a:bodyPr wrap="none" lIns="0" tIns="0" rIns="0" bIns="0" rtlCol="0" anchor="t"/>
              <a:lstStyle/>
              <a:p>
                <a:pPr algn="l" latinLnBrk="1">
                  <a:lnSpc>
                    <a:spcPts val="44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（4</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）理论上所得硫酸亚铁晶体质量</a:t>
                </a:r>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填“</a:t>
                </a:r>
                <a14:m>
                  <m:oMath xmlns:m="http://schemas.openxmlformats.org/officeDocument/2006/math">
                    <m:r>
                      <a:rPr lang="en-US" altLang="zh-CN" sz="2400" b="0" i="0"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&gt;</m:t>
                    </m:r>
                  </m:oMath>
                </a14:m>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14:m>
                  <m:oMath xmlns:m="http://schemas.openxmlformats.org/officeDocument/2006/math">
                    <m:r>
                      <a:rPr lang="en-US" altLang="zh-CN" sz="2400" b="0" i="0"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&lt;</m:t>
                    </m:r>
                  </m:oMath>
                </a14:m>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”或“</a:t>
                </a:r>
                <a14:m>
                  <m:oMath xmlns:m="http://schemas.openxmlformats.org/officeDocument/2006/math">
                    <m:r>
                      <a:rPr lang="en-US" altLang="zh-CN" sz="2400" b="0" i="0"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oMath>
                </a14:m>
                <a:r>
                  <a:rPr lang="en-US" altLang="zh-CN" sz="100" b="0"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”）原废液中硫酸亚铁</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2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的质量</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solidFill>
                    <a:srgbClr val="000000"/>
                  </a:solidFill>
                </a:endParaRPr>
              </a:p>
            </p:txBody>
          </p:sp>
        </mc:Choice>
        <mc:Fallback>
          <p:sp>
            <p:nvSpPr>
              <p:cNvPr id="2" name="QB_6_BD.85_1#48b1acb1f?vopoq=1&amp;pid=1c761f281&amp;color=0,0,0&amp;vtp=1&amp;bt=1&amp;bbb=1&amp;hb=1"/>
              <p:cNvSpPr>
                <a:spLocks noRot="1" noChangeAspect="1" noMove="1" noResize="1" noEditPoints="1" noAdjustHandles="1" noChangeArrowheads="1" noChangeShapeType="1" noTextEdit="1"/>
              </p:cNvSpPr>
              <p:nvPr/>
            </p:nvSpPr>
            <p:spPr>
              <a:xfrm>
                <a:off x="649224" y="859537"/>
                <a:ext cx="10899648" cy="1033399"/>
              </a:xfrm>
              <a:prstGeom prst="rect">
                <a:avLst/>
              </a:prstGeom>
              <a:blipFill rotWithShape="1">
                <a:blip r:embed="rId1"/>
                <a:stretch>
                  <a:fillRect l="-2" t="-37" r="1" b="-5653"/>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6_AN.86_1#48b1acb1f.blank?vopoq=1&amp;pid=1c761f281&amp;color=0,0,0&amp;vpa=24&amp;vtp=1&amp;bbb=1"/>
              <p:cNvSpPr/>
              <p:nvPr/>
            </p:nvSpPr>
            <p:spPr>
              <a:xfrm>
                <a:off x="5410136" y="936307"/>
                <a:ext cx="384175" cy="353441"/>
              </a:xfrm>
              <a:prstGeom prst="rect">
                <a:avLst/>
              </a:prstGeom>
              <a:noFill/>
            </p:spPr>
            <p:txBody>
              <a:bodyPr wrap="none" lIns="0" tIns="0" rIns="0" bIns="0" rtlCol="0" anchor="t"/>
              <a:lstStyle/>
              <a:p>
                <a:pPr algn="ctr" latinLnBrk="1">
                  <a:lnSpc>
                    <a:spcPts val="3000"/>
                  </a:lnSpc>
                </a:pPr>
                <a14:m>
                  <m:oMath xmlns:m="http://schemas.openxmlformats.org/officeDocument/2006/math">
                    <m:r>
                      <a:rPr lang="en-US" altLang="zh-CN" sz="2400" b="0" i="0" dirty="0" smtClean="0">
                        <a:solidFill>
                          <a:srgbClr val="FF0000"/>
                        </a:solidFill>
                        <a:latin typeface="Cambria Math" panose="02040503050406030204" pitchFamily="18" charset="0"/>
                        <a:ea typeface="宋体" panose="02010600030101010101" pitchFamily="2" charset="-122"/>
                        <a:cs typeface="Times New Roman" panose="02020603050405020304" pitchFamily="34" charset="-120"/>
                      </a:rPr>
                      <m:t>&gt;</m:t>
                    </m:r>
                  </m:oMath>
                </a14:m>
                <a:r>
                  <a:rPr lang="en-US" altLang="zh-CN" sz="100" b="0"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endParaRPr lang="en-US" altLang="zh-CN" sz="100" dirty="0"/>
              </a:p>
            </p:txBody>
          </p:sp>
        </mc:Choice>
        <mc:Fallback>
          <p:sp>
            <p:nvSpPr>
              <p:cNvPr id="3" name="QB_6_AN.86_1#48b1acb1f.blank?vopoq=1&amp;pid=1c761f281&amp;color=0,0,0&amp;vpa=24&amp;vtp=1&amp;bbb=1"/>
              <p:cNvSpPr>
                <a:spLocks noRot="1" noChangeAspect="1" noMove="1" noResize="1" noEditPoints="1" noAdjustHandles="1" noChangeArrowheads="1" noChangeShapeType="1" noTextEdit="1"/>
              </p:cNvSpPr>
              <p:nvPr/>
            </p:nvSpPr>
            <p:spPr>
              <a:xfrm>
                <a:off x="5410136" y="936307"/>
                <a:ext cx="384175" cy="353441"/>
              </a:xfrm>
              <a:prstGeom prst="rect">
                <a:avLst/>
              </a:prstGeom>
              <a:blipFill rotWithShape="1">
                <a:blip r:embed="rId2"/>
                <a:stretch>
                  <a:fillRect l="-149" t="-90" r="149" b="-7708"/>
                </a:stretch>
              </a:blipFill>
            </p:spPr>
            <p:txBody>
              <a:bodyPr/>
              <a:lstStyle/>
              <a:p>
                <a:r>
                  <a:rPr lang="zh-CN" altLang="en-US">
                    <a:noFill/>
                  </a:rPr>
                  <a:t> </a:t>
                </a:r>
              </a:p>
            </p:txBody>
          </p:sp>
        </mc:Fallback>
      </mc:AlternateContent>
      <p:sp>
        <p:nvSpPr>
          <p:cNvPr id="4" name="QB_6_AS.87_1#48b1acb1f?vopoq=1&amp;pid=1c761f281&amp;color=0,0,0&amp;vtp=1&amp;bbb=1&amp;hb=1"/>
          <p:cNvSpPr/>
          <p:nvPr/>
        </p:nvSpPr>
        <p:spPr>
          <a:xfrm>
            <a:off x="649224" y="1966341"/>
            <a:ext cx="10899648" cy="1033399"/>
          </a:xfrm>
          <a:prstGeom prst="rect">
            <a:avLst/>
          </a:prstGeom>
          <a:noFill/>
        </p:spPr>
        <p:txBody>
          <a:bodyPr wrap="none" lIns="0" tIns="0" rIns="0" bIns="0" rtlCol="0" anchor="t"/>
          <a:lstStyle/>
          <a:p>
            <a:pPr algn="l" latinLnBrk="1">
              <a:lnSpc>
                <a:spcPts val="4400"/>
              </a:lnSpc>
            </a:pPr>
            <a:r>
              <a:rPr lang="en-US" altLang="zh-CN" sz="2400" b="0" i="0" dirty="0">
                <a:solidFill>
                  <a:srgbClr val="FF0000"/>
                </a:solidFill>
                <a:latin typeface="Times New Roman" panose="02020603050405020304" pitchFamily="34" charset="0"/>
                <a:ea typeface="黑体" panose="02010609060101010101" pitchFamily="34" charset="-122"/>
                <a:cs typeface="Times New Roman" panose="02020603050405020304" pitchFamily="34" charset="-120"/>
              </a:rPr>
              <a:t>【解析】</a:t>
            </a: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理论上所得硫酸亚铁晶体的质量要大于原废液中硫酸亚铁的质量</a:t>
            </a: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，因为</a:t>
            </a:r>
            <a:endPar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200"/>
              </a:lnSpc>
            </a:pP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回收过程中有的反应生成了部分硫酸亚铁</a:t>
            </a: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solidFill>
                <a:srgbClr val="FF0000"/>
              </a:solidFill>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4">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4">
                                            <p:txEl>
                                              <p:pRg st="0" end="0"/>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O_5_BD.88_1#255b270f3?htil=5&amp;vopoq=1&amp;pid=952109353&amp;color=0,0,0&amp;tib=255,255,255&amp;vtp=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208777" y="864000"/>
            <a:ext cx="5304585" cy="3752469"/>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O_5_BD.88_2#255b270f3?htil=5&amp;sp=1&amp;vopoq=1&amp;pid=952109353&amp;color=0,0,0&amp;vtp=1&amp;bt=1&amp;bbb=1&amp;hb=1&amp;hs=1"/>
          <p:cNvSpPr/>
          <p:nvPr/>
        </p:nvSpPr>
        <p:spPr>
          <a:xfrm>
            <a:off x="649224" y="876699"/>
            <a:ext cx="5449824" cy="3827399"/>
          </a:xfrm>
          <a:prstGeom prst="rect">
            <a:avLst/>
          </a:prstGeom>
          <a:noFill/>
        </p:spPr>
        <p:txBody>
          <a:bodyPr wrap="none" lIns="0" tIns="0" rIns="0" bIns="0" rtlCol="0" anchor="t"/>
          <a:lstStyle/>
          <a:p>
            <a:pPr algn="l" latinLnBrk="1">
              <a:lnSpc>
                <a:spcPts val="4400"/>
              </a:lnSpc>
            </a:pPr>
            <a:r>
              <a:rPr lang="en-US" altLang="zh-CN" sz="2400" b="1" i="0" dirty="0">
                <a:solidFill>
                  <a:srgbClr val="C00000"/>
                </a:solidFill>
                <a:latin typeface="Times New Roman" panose="02020603050405020304" pitchFamily="34" charset="0"/>
                <a:ea typeface="宋体" panose="02010600030101010101" pitchFamily="2" charset="-122"/>
                <a:cs typeface="Times New Roman" panose="02020603050405020304" pitchFamily="34" charset="-120"/>
              </a:rPr>
              <a:t>16.</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新考向</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科学思维</a:t>
            </a:r>
            <a:r>
              <a:rPr lang="en-US" altLang="zh-CN" sz="24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[2024</a:t>
            </a:r>
            <a:r>
              <a:rPr lang="en-US" altLang="zh-CN" sz="2400" b="0" i="0">
                <a:solidFill>
                  <a:srgbClr val="000000"/>
                </a:solidFill>
                <a:latin typeface="仿宋" panose="02010609060101010101" pitchFamily="34" charset="-122"/>
                <a:ea typeface="仿宋" panose="02010609060101010101" pitchFamily="34" charset="-122"/>
                <a:cs typeface="仿宋" panose="02010609060101010101" pitchFamily="34" charset="-120"/>
              </a:rPr>
              <a:t>山西中考]</a:t>
            </a:r>
            <a:endParaRPr lang="en-US" altLang="zh-CN" sz="2400" b="0" i="0">
              <a:solidFill>
                <a:srgbClr val="000000"/>
              </a:solidFill>
              <a:latin typeface="仿宋" panose="02010609060101010101" pitchFamily="34" charset="-122"/>
              <a:ea typeface="仿宋" panose="02010609060101010101" pitchFamily="34" charset="-122"/>
              <a:cs typeface="仿宋" panose="02010609060101010101" pitchFamily="34" charset="-120"/>
            </a:endParaRPr>
          </a:p>
          <a:p>
            <a:pPr latinLnBrk="1">
              <a:lnSpc>
                <a:spcPts val="44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10</a:t>
            </a:r>
            <a:r>
              <a:rPr lang="en-US" altLang="zh-CN" sz="2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）据考古史料记载</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，我国劳动人</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民早在约</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3</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000年前就已经学会利用铁矿</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石冶炼铸铁</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，比欧洲各国领先1</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600</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多年。</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探索小组的同学们将铁矿石和冶炼产物</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的有关问题与现代科技相结合，完成了</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2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结构化的梳理和整合</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p:sp>
        <p:nvSpPr>
          <p:cNvPr id="4" name="QO_5_BD.88_3#255b270f3?htil=5&amp;vopoq=1&amp;pid=952109353&amp;color=0,0,0&amp;vtp=1&amp;bbb=1&amp;hs=1"/>
          <p:cNvSpPr/>
          <p:nvPr/>
        </p:nvSpPr>
        <p:spPr>
          <a:xfrm>
            <a:off x="647994" y="4710511"/>
            <a:ext cx="10896012" cy="474599"/>
          </a:xfrm>
          <a:prstGeom prst="rect">
            <a:avLst/>
          </a:prstGeom>
          <a:noFill/>
        </p:spPr>
        <p:txBody>
          <a:bodyPr wrap="none" lIns="0" tIns="0" rIns="0" bIns="0" rtlCol="0" anchor="t"/>
          <a:lstStyle/>
          <a:p>
            <a:pPr algn="l" latinLnBrk="1">
              <a:lnSpc>
                <a:spcPts val="42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联系实际，解决问题。</a:t>
            </a:r>
            <a:endParaRPr lang="en-US" altLang="zh-CN" sz="2400" dirty="0"/>
          </a:p>
        </p:txBody>
      </p:sp>
      <p:sp>
        <p:nvSpPr>
          <p:cNvPr id="5" name="QB_6_BD.89_1#5ad29803c?vopoq=1&amp;pid=255b270f3&amp;color=0,0,0&amp;vtp=1&amp;bbb=1&amp;hs=1"/>
          <p:cNvSpPr/>
          <p:nvPr/>
        </p:nvSpPr>
        <p:spPr>
          <a:xfrm>
            <a:off x="649224" y="5245181"/>
            <a:ext cx="10899648" cy="474599"/>
          </a:xfrm>
          <a:prstGeom prst="rect">
            <a:avLst/>
          </a:prstGeom>
          <a:noFill/>
        </p:spPr>
        <p:txBody>
          <a:bodyPr wrap="none" lIns="0" tIns="0" rIns="0" bIns="0" rtlCol="0" anchor="t"/>
          <a:lstStyle/>
          <a:p>
            <a:pPr algn="l" latinLnBrk="1">
              <a:lnSpc>
                <a:spcPts val="42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（1）建筑业上</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，铁是制作</a:t>
            </a:r>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写一种即可）的原料。</a:t>
            </a:r>
            <a:endParaRPr lang="en-US" altLang="zh-CN" sz="2400" dirty="0"/>
          </a:p>
        </p:txBody>
      </p:sp>
      <p:sp>
        <p:nvSpPr>
          <p:cNvPr id="6" name="QB_6_AN.90_1#5ad29803c.blank?vopoq=1&amp;pid=255b270f3&amp;color=0,0,0&amp;vpa=25&amp;vtp=1&amp;bbb=1"/>
          <p:cNvSpPr/>
          <p:nvPr/>
        </p:nvSpPr>
        <p:spPr>
          <a:xfrm>
            <a:off x="4171092" y="5195651"/>
            <a:ext cx="2659063" cy="474599"/>
          </a:xfrm>
          <a:prstGeom prst="rect">
            <a:avLst/>
          </a:prstGeom>
          <a:noFill/>
        </p:spPr>
        <p:txBody>
          <a:bodyPr wrap="none" lIns="0" tIns="0" rIns="0" bIns="0" rtlCol="0" anchor="t"/>
          <a:lstStyle/>
          <a:p>
            <a:pPr algn="ctr" latinLnBrk="1">
              <a:lnSpc>
                <a:spcPts val="4200"/>
              </a:lnSpc>
            </a:pP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钢筋（合理即可）</a:t>
            </a:r>
            <a:endParaRPr lang="en-US" altLang="zh-CN" sz="2400" dirty="0"/>
          </a:p>
        </p:txBody>
      </p:sp>
      <p:sp>
        <p:nvSpPr>
          <p:cNvPr id="7" name="QB_6_AS.91_1#5ad29803c?vopoq=1&amp;pid=255b270f3&amp;color=0,0,0&amp;vtp=1&amp;bbb=1&amp;hs=1"/>
          <p:cNvSpPr/>
          <p:nvPr/>
        </p:nvSpPr>
        <p:spPr>
          <a:xfrm>
            <a:off x="649224" y="5779851"/>
            <a:ext cx="10899648" cy="474599"/>
          </a:xfrm>
          <a:prstGeom prst="rect">
            <a:avLst/>
          </a:prstGeom>
          <a:noFill/>
        </p:spPr>
        <p:txBody>
          <a:bodyPr wrap="none" lIns="0" tIns="0" rIns="0" bIns="0" rtlCol="0" anchor="t"/>
          <a:lstStyle/>
          <a:p>
            <a:pPr algn="l" latinLnBrk="1">
              <a:lnSpc>
                <a:spcPts val="4200"/>
              </a:lnSpc>
            </a:pPr>
            <a:r>
              <a:rPr lang="en-US" altLang="zh-CN" sz="2400" b="0" i="0" dirty="0">
                <a:solidFill>
                  <a:srgbClr val="FF0000"/>
                </a:solidFill>
                <a:latin typeface="Times New Roman" panose="02020603050405020304" pitchFamily="34" charset="0"/>
                <a:ea typeface="黑体" panose="02010609060101010101" pitchFamily="34" charset="-122"/>
                <a:cs typeface="Times New Roman" panose="02020603050405020304" pitchFamily="34" charset="-120"/>
              </a:rPr>
              <a:t>【解析】</a:t>
            </a: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建筑业上，铁是制作钢筋和钢板等的原料。</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6">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6">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7">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build="p"/>
      <p:bldP spid="7"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75e22a3c2.fixed?vopoq=1&amp;pid=94dbce971&amp;color=255,255,255&amp;vtp=1&amp;bbb=1"/>
          <p:cNvSpPr/>
          <p:nvPr/>
        </p:nvSpPr>
        <p:spPr>
          <a:xfrm>
            <a:off x="1234440" y="1545336"/>
            <a:ext cx="1801368" cy="1225296"/>
          </a:xfrm>
          <a:prstGeom prst="rect">
            <a:avLst/>
          </a:prstGeom>
          <a:noFill/>
        </p:spPr>
        <p:txBody>
          <a:bodyPr wrap="none" lIns="0" tIns="0" rIns="0" bIns="0" rtlCol="0" anchor="ctr"/>
          <a:lstStyle/>
          <a:p>
            <a:pPr algn="ctr" latinLnBrk="1">
              <a:lnSpc>
                <a:spcPts val="6000"/>
              </a:lnSpc>
            </a:pPr>
            <a:r>
              <a:rPr lang="en-US" altLang="zh-CN" sz="4800" b="1" i="0" dirty="0">
                <a:solidFill>
                  <a:srgbClr val="FFFFFF"/>
                </a:solidFill>
                <a:latin typeface="Times New Roman" panose="02020603050405020304" pitchFamily="34" charset="0"/>
                <a:ea typeface="黑体" panose="02010609060101010101" pitchFamily="34" charset="-122"/>
                <a:cs typeface="Times New Roman" panose="02020603050405020304" pitchFamily="34" charset="-120"/>
              </a:rPr>
              <a:t>卷1</a:t>
            </a:r>
            <a:endParaRPr lang="en-US" altLang="zh-CN" sz="4800" dirty="0"/>
          </a:p>
        </p:txBody>
      </p:sp>
      <p:sp>
        <p:nvSpPr>
          <p:cNvPr id="3" name="C_2#75e22a3c2.fixed?vopoq=1&amp;pid=94dbce971&amp;color=0,0,0&amp;vtp=1&amp;bbb=1"/>
          <p:cNvSpPr/>
          <p:nvPr/>
        </p:nvSpPr>
        <p:spPr>
          <a:xfrm>
            <a:off x="3026664" y="1673352"/>
            <a:ext cx="7534656" cy="950976"/>
          </a:xfrm>
          <a:prstGeom prst="rect">
            <a:avLst/>
          </a:prstGeom>
          <a:noFill/>
        </p:spPr>
        <p:txBody>
          <a:bodyPr wrap="none" lIns="0" tIns="0" rIns="0" bIns="0" rtlCol="0" anchor="ctr"/>
          <a:lstStyle/>
          <a:p>
            <a:pPr algn="ctr" latinLnBrk="1">
              <a:lnSpc>
                <a:spcPts val="5000"/>
              </a:lnSpc>
            </a:pPr>
            <a:r>
              <a:rPr lang="en-US" altLang="zh-CN" sz="4000" b="1" i="0" dirty="0">
                <a:solidFill>
                  <a:srgbClr val="000000"/>
                </a:solidFill>
                <a:latin typeface="Times New Roman" panose="02020603050405020304" pitchFamily="34" charset="0"/>
                <a:ea typeface="黑体" panose="02010609060101010101" pitchFamily="34" charset="-122"/>
                <a:cs typeface="Times New Roman" panose="02020603050405020304" pitchFamily="34" charset="-120"/>
              </a:rPr>
              <a:t>第八单元基础诊断卷（A卷）</a:t>
            </a:r>
            <a:endParaRPr lang="en-US" altLang="zh-CN" sz="4000" dirty="0"/>
          </a:p>
        </p:txBody>
      </p:sp>
      <p:sp>
        <p:nvSpPr>
          <p:cNvPr id="4" name="C_2#75e22a3c2.fixed?vopoq=1&amp;pid=94dbce971&amp;color=0,0,0&amp;vtp=1&amp;bbb=1"/>
          <p:cNvSpPr/>
          <p:nvPr/>
        </p:nvSpPr>
        <p:spPr>
          <a:xfrm>
            <a:off x="374904" y="3273552"/>
            <a:ext cx="11430000" cy="1188720"/>
          </a:xfrm>
          <a:prstGeom prst="rect">
            <a:avLst/>
          </a:prstGeom>
          <a:noFill/>
        </p:spPr>
        <p:txBody>
          <a:bodyPr wrap="none" lIns="0" tIns="0" rIns="0" bIns="0" rtlCol="0" anchor="ctr"/>
          <a:lstStyle/>
          <a:p>
            <a:pPr algn="ctr" latinLnBrk="1">
              <a:lnSpc>
                <a:spcPts val="4000"/>
              </a:lnSpc>
            </a:pPr>
            <a:r>
              <a:rPr lang="en-US" altLang="zh-CN" sz="32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考查内容</a:t>
            </a:r>
            <a:r>
              <a:rPr lang="en-US" altLang="zh-CN" sz="3200" b="0" i="0" dirty="0">
                <a:solidFill>
                  <a:srgbClr val="000000"/>
                </a:solidFill>
                <a:latin typeface="楷体" panose="02010609060101010101" pitchFamily="34" charset="-122"/>
                <a:ea typeface="楷体" panose="02010609060101010101" pitchFamily="34" charset="-122"/>
                <a:cs typeface="楷体" panose="02010609060101010101" pitchFamily="34" charset="-120"/>
              </a:rPr>
              <a:t>：</a:t>
            </a:r>
            <a:r>
              <a:rPr lang="en-US" altLang="zh-CN" sz="32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金属和金属材料</a:t>
            </a:r>
            <a:endParaRPr lang="en-US" altLang="zh-CN" sz="3200" dirty="0"/>
          </a:p>
        </p:txBody>
      </p:sp>
    </p:spTree>
  </p:cSld>
  <p:clrMapOvr>
    <a:masterClrMapping/>
  </p:clrMapOvr>
  <p:transition>
    <p:split dir="in"/>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92_1#1b1aeece0?vopoq=1&amp;pid=255b270f3&amp;color=0,0,0&amp;vtp=1&amp;bt=1&amp;bbb=1"/>
          <p:cNvSpPr/>
          <p:nvPr/>
        </p:nvSpPr>
        <p:spPr>
          <a:xfrm>
            <a:off x="649224" y="859537"/>
            <a:ext cx="10899648" cy="474599"/>
          </a:xfrm>
          <a:prstGeom prst="rect">
            <a:avLst/>
          </a:prstGeom>
          <a:noFill/>
        </p:spPr>
        <p:txBody>
          <a:bodyPr wrap="none" lIns="0" tIns="0" rIns="0" bIns="0" rtlCol="0" anchor="t"/>
          <a:lstStyle/>
          <a:p>
            <a:pPr algn="l" latinLnBrk="1">
              <a:lnSpc>
                <a:spcPts val="42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（2）医药上</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，适当补充铁元素可预防的疾病是</a:t>
            </a:r>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solidFill>
                <a:srgbClr val="000000"/>
              </a:solidFill>
            </a:endParaRPr>
          </a:p>
        </p:txBody>
      </p:sp>
      <p:sp>
        <p:nvSpPr>
          <p:cNvPr id="3" name="QB_6_AN.93_1#1b1aeece0.blank?vopoq=1&amp;pid=255b270f3&amp;color=0,0,0&amp;vpa=26&amp;vtp=1&amp;bbb=1"/>
          <p:cNvSpPr/>
          <p:nvPr/>
        </p:nvSpPr>
        <p:spPr>
          <a:xfrm>
            <a:off x="6914293" y="810007"/>
            <a:ext cx="1744663" cy="474599"/>
          </a:xfrm>
          <a:prstGeom prst="rect">
            <a:avLst/>
          </a:prstGeom>
          <a:noFill/>
        </p:spPr>
        <p:txBody>
          <a:bodyPr wrap="none" lIns="0" tIns="0" rIns="0" bIns="0" rtlCol="0" anchor="t"/>
          <a:lstStyle/>
          <a:p>
            <a:pPr algn="ctr" latinLnBrk="1">
              <a:lnSpc>
                <a:spcPts val="4200"/>
              </a:lnSpc>
            </a:pP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缺铁性贫血</a:t>
            </a:r>
            <a:endParaRPr lang="en-US" altLang="zh-CN" sz="2400" dirty="0">
              <a:solidFill>
                <a:srgbClr val="FF0000"/>
              </a:solidFill>
            </a:endParaRPr>
          </a:p>
        </p:txBody>
      </p:sp>
      <p:sp>
        <p:nvSpPr>
          <p:cNvPr id="4" name="QB_6_AS.94_1#1b1aeece0?vopoq=1&amp;pid=255b270f3&amp;color=0,0,0&amp;vtp=1&amp;bbb=1"/>
          <p:cNvSpPr/>
          <p:nvPr/>
        </p:nvSpPr>
        <p:spPr>
          <a:xfrm>
            <a:off x="649224" y="1390713"/>
            <a:ext cx="10899648" cy="474599"/>
          </a:xfrm>
          <a:prstGeom prst="rect">
            <a:avLst/>
          </a:prstGeom>
          <a:noFill/>
        </p:spPr>
        <p:txBody>
          <a:bodyPr wrap="none" lIns="0" tIns="0" rIns="0" bIns="0" rtlCol="0" anchor="t"/>
          <a:lstStyle/>
          <a:p>
            <a:pPr algn="l" latinLnBrk="1">
              <a:lnSpc>
                <a:spcPts val="4200"/>
              </a:lnSpc>
            </a:pPr>
            <a:r>
              <a:rPr lang="en-US" altLang="zh-CN" sz="2400" b="0" i="0" dirty="0">
                <a:solidFill>
                  <a:srgbClr val="FF0000"/>
                </a:solidFill>
                <a:latin typeface="Times New Roman" panose="02020603050405020304" pitchFamily="34" charset="0"/>
                <a:ea typeface="黑体" panose="02010609060101010101" pitchFamily="34" charset="-122"/>
                <a:cs typeface="Times New Roman" panose="02020603050405020304" pitchFamily="34" charset="-120"/>
              </a:rPr>
              <a:t>【解析】</a:t>
            </a: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医药上，适当补充铁元素可预防缺铁性贫血。</a:t>
            </a:r>
            <a:endParaRPr lang="en-US" altLang="zh-CN" sz="2400" dirty="0">
              <a:solidFill>
                <a:srgbClr val="FF0000"/>
              </a:solidFill>
            </a:endParaRPr>
          </a:p>
        </p:txBody>
      </p:sp>
      <p:sp>
        <p:nvSpPr>
          <p:cNvPr id="5" name="QB_6_BD.95_1#6f30f594a?vopoq=1&amp;pid=255b270f3&amp;color=0,0,0&amp;vtp=1&amp;bbb=1"/>
          <p:cNvSpPr/>
          <p:nvPr/>
        </p:nvSpPr>
        <p:spPr>
          <a:xfrm>
            <a:off x="649224" y="1925383"/>
            <a:ext cx="11117263" cy="474599"/>
          </a:xfrm>
          <a:prstGeom prst="rect">
            <a:avLst/>
          </a:prstGeom>
          <a:noFill/>
        </p:spPr>
        <p:txBody>
          <a:bodyPr wrap="none" lIns="0" tIns="0" rIns="0" bIns="0" rtlCol="0" anchor="t"/>
          <a:lstStyle/>
          <a:p>
            <a:pPr algn="l" latinLnBrk="1">
              <a:lnSpc>
                <a:spcPts val="42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（3</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）磁铁矿属于物质类别中的</a:t>
            </a:r>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，它的主要成分用化学式表示为</a:t>
            </a:r>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solidFill>
                <a:srgbClr val="000000"/>
              </a:solidFill>
            </a:endParaRPr>
          </a:p>
        </p:txBody>
      </p:sp>
      <p:sp>
        <p:nvSpPr>
          <p:cNvPr id="6" name="QB_6_AN.96_1#6f30f594a.blank?vopoq=1&amp;pid=255b270f3&amp;color=0,0,0&amp;vpa=27&amp;vtp=1&amp;bbb=1"/>
          <p:cNvSpPr/>
          <p:nvPr/>
        </p:nvSpPr>
        <p:spPr>
          <a:xfrm>
            <a:off x="4780692" y="1875853"/>
            <a:ext cx="1135063" cy="474599"/>
          </a:xfrm>
          <a:prstGeom prst="rect">
            <a:avLst/>
          </a:prstGeom>
          <a:noFill/>
        </p:spPr>
        <p:txBody>
          <a:bodyPr wrap="none" lIns="0" tIns="0" rIns="0" bIns="0" rtlCol="0" anchor="t"/>
          <a:lstStyle/>
          <a:p>
            <a:pPr algn="ctr" latinLnBrk="1">
              <a:lnSpc>
                <a:spcPts val="4200"/>
              </a:lnSpc>
            </a:pP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混合物</a:t>
            </a:r>
            <a:endParaRPr lang="en-US" altLang="zh-CN" sz="2400" dirty="0">
              <a:solidFill>
                <a:srgbClr val="FF0000"/>
              </a:solidFill>
            </a:endParaRPr>
          </a:p>
        </p:txBody>
      </p:sp>
      <mc:AlternateContent xmlns:mc="http://schemas.openxmlformats.org/markup-compatibility/2006">
        <mc:Choice xmlns:a14="http://schemas.microsoft.com/office/drawing/2010/main" Requires="a14">
          <p:sp>
            <p:nvSpPr>
              <p:cNvPr id="7" name="QB_6_AN.97_1#6f30f594a.blank?vopoq=1&amp;pid=255b270f3&amp;color=0,0,0&amp;vpa=28&amp;vtp=1&amp;bbb=1"/>
              <p:cNvSpPr/>
              <p:nvPr/>
            </p:nvSpPr>
            <p:spPr>
              <a:xfrm>
                <a:off x="10312336" y="1968563"/>
                <a:ext cx="949198" cy="353441"/>
              </a:xfrm>
              <a:prstGeom prst="rect">
                <a:avLst/>
              </a:prstGeom>
              <a:noFill/>
            </p:spPr>
            <p:txBody>
              <a:bodyPr wrap="none" lIns="0" tIns="0" rIns="0" bIns="0" rtlCol="0" anchor="t"/>
              <a:lstStyle/>
              <a:p>
                <a:pPr algn="ctr" latinLnBrk="1">
                  <a:lnSpc>
                    <a:spcPts val="3000"/>
                  </a:lnSpc>
                </a:pPr>
                <a14:m>
                  <m:oMath xmlns:m="http://schemas.openxmlformats.org/officeDocument/2006/math">
                    <m:sSub>
                      <m:sSubPr>
                        <m:ctrlPr>
                          <a:rPr lang="en-US" altLang="zh-CN" sz="2400" b="0" i="1" dirty="0" smtClean="0">
                            <a:solidFill>
                              <a:srgbClr val="FF0000"/>
                            </a:solidFill>
                            <a:latin typeface="Cambria Math" panose="02040503050406030204" pitchFamily="18" charset="0"/>
                            <a:ea typeface="宋体" panose="02010600030101010101" pitchFamily="2" charset="-122"/>
                            <a:cs typeface="Times New Roman" panose="02020603050405020304" pitchFamily="34" charset="-120"/>
                          </a:rPr>
                        </m:ctrlPr>
                      </m:sSubPr>
                      <m:e>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Fe</m:t>
                        </m:r>
                      </m:e>
                      <m:sub>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3</m:t>
                        </m:r>
                      </m:sub>
                    </m:sSub>
                    <m:sSub>
                      <m:sSubPr>
                        <m:ctrlPr>
                          <a:rPr lang="en-US" altLang="zh-CN" sz="2400" b="0" i="1" dirty="0" smtClean="0">
                            <a:solidFill>
                              <a:srgbClr val="FF0000"/>
                            </a:solidFill>
                            <a:latin typeface="Cambria Math" panose="02040503050406030204" pitchFamily="18" charset="0"/>
                            <a:ea typeface="宋体" panose="02010600030101010101" pitchFamily="2" charset="-122"/>
                            <a:cs typeface="Times New Roman" panose="02020603050405020304" pitchFamily="34" charset="-120"/>
                          </a:rPr>
                        </m:ctrlPr>
                      </m:sSubPr>
                      <m:e>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O</m:t>
                        </m:r>
                      </m:e>
                      <m:sub>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4</m:t>
                        </m:r>
                      </m:sub>
                    </m:sSub>
                  </m:oMath>
                </a14:m>
                <a:r>
                  <a:rPr lang="en-US" altLang="zh-CN" sz="100" b="0"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endParaRPr lang="en-US" altLang="zh-CN" sz="100" dirty="0"/>
              </a:p>
            </p:txBody>
          </p:sp>
        </mc:Choice>
        <mc:Fallback>
          <p:sp>
            <p:nvSpPr>
              <p:cNvPr id="7" name="QB_6_AN.97_1#6f30f594a.blank?vopoq=1&amp;pid=255b270f3&amp;color=0,0,0&amp;vpa=28&amp;vtp=1&amp;bbb=1"/>
              <p:cNvSpPr>
                <a:spLocks noRot="1" noChangeAspect="1" noMove="1" noResize="1" noEditPoints="1" noAdjustHandles="1" noChangeArrowheads="1" noChangeShapeType="1" noTextEdit="1"/>
              </p:cNvSpPr>
              <p:nvPr/>
            </p:nvSpPr>
            <p:spPr>
              <a:xfrm>
                <a:off x="10312336" y="1968563"/>
                <a:ext cx="949198" cy="353441"/>
              </a:xfrm>
              <a:prstGeom prst="rect">
                <a:avLst/>
              </a:prstGeom>
              <a:blipFill rotWithShape="1">
                <a:blip r:embed="rId1"/>
                <a:stretch>
                  <a:fillRect l="-60" t="-18" r="47" b="-7780"/>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8" name="QB_6_AS.98_1#6f30f594a?vopoq=1&amp;pid=255b270f3&amp;color=0,0,0&amp;vtp=1&amp;bbb=1&amp;hb=1"/>
              <p:cNvSpPr/>
              <p:nvPr/>
            </p:nvSpPr>
            <p:spPr>
              <a:xfrm>
                <a:off x="649224" y="2466721"/>
                <a:ext cx="10899648" cy="1033399"/>
              </a:xfrm>
              <a:prstGeom prst="rect">
                <a:avLst/>
              </a:prstGeom>
              <a:noFill/>
            </p:spPr>
            <p:txBody>
              <a:bodyPr wrap="none" lIns="0" tIns="0" rIns="0" bIns="0" rtlCol="0" anchor="t"/>
              <a:lstStyle/>
              <a:p>
                <a:pPr algn="l" latinLnBrk="1">
                  <a:lnSpc>
                    <a:spcPts val="4400"/>
                  </a:lnSpc>
                </a:pPr>
                <a:r>
                  <a:rPr lang="en-US" altLang="zh-CN" sz="2400" b="0" i="0" dirty="0">
                    <a:solidFill>
                      <a:srgbClr val="FF0000"/>
                    </a:solidFill>
                    <a:latin typeface="Times New Roman" panose="02020603050405020304" pitchFamily="34" charset="0"/>
                    <a:ea typeface="黑体" panose="02010609060101010101" pitchFamily="34" charset="-122"/>
                    <a:cs typeface="Times New Roman" panose="02020603050405020304" pitchFamily="34" charset="-120"/>
                  </a:rPr>
                  <a:t>【解析】</a:t>
                </a: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矿石属于混合物；磁铁矿的主要成分为四氧化三铁</a:t>
                </a: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，四氧化三铁的化学</a:t>
                </a:r>
                <a:endPar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200"/>
                  </a:lnSpc>
                </a:pP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式为</a:t>
                </a:r>
                <a14:m>
                  <m:oMath xmlns:m="http://schemas.openxmlformats.org/officeDocument/2006/math">
                    <m:sSub>
                      <m:sSubPr>
                        <m:ctrlPr>
                          <a:rPr lang="en-US" altLang="zh-CN" sz="2400" b="0" i="1" dirty="0" smtClean="0">
                            <a:solidFill>
                              <a:srgbClr val="FF0000"/>
                            </a:solidFill>
                            <a:latin typeface="Cambria Math" panose="02040503050406030204" pitchFamily="18" charset="0"/>
                            <a:ea typeface="宋体" panose="02010600030101010101" pitchFamily="2" charset="-122"/>
                            <a:cs typeface="Times New Roman" panose="02020603050405020304" pitchFamily="34" charset="-120"/>
                          </a:rPr>
                        </m:ctrlPr>
                      </m:sSubPr>
                      <m:e>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Fe</m:t>
                        </m:r>
                      </m:e>
                      <m:sub>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3</m:t>
                        </m:r>
                      </m:sub>
                    </m:sSub>
                    <m:sSub>
                      <m:sSubPr>
                        <m:ctrlPr>
                          <a:rPr lang="en-US" altLang="zh-CN" sz="2400" b="0" i="1" dirty="0" smtClean="0">
                            <a:solidFill>
                              <a:srgbClr val="FF0000"/>
                            </a:solidFill>
                            <a:latin typeface="Cambria Math" panose="02040503050406030204" pitchFamily="18" charset="0"/>
                            <a:ea typeface="宋体" panose="02010600030101010101" pitchFamily="2" charset="-122"/>
                            <a:cs typeface="Times New Roman" panose="02020603050405020304" pitchFamily="34" charset="-120"/>
                          </a:rPr>
                        </m:ctrlPr>
                      </m:sSubPr>
                      <m:e>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O</m:t>
                        </m:r>
                      </m:e>
                      <m:sub>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4</m:t>
                        </m:r>
                      </m:sub>
                    </m:sSub>
                  </m:oMath>
                </a14:m>
                <a:r>
                  <a:rPr lang="en-US" altLang="zh-CN" sz="100" b="0"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solidFill>
                    <a:srgbClr val="FF0000"/>
                  </a:solidFill>
                </a:endParaRPr>
              </a:p>
            </p:txBody>
          </p:sp>
        </mc:Choice>
        <mc:Fallback>
          <p:sp>
            <p:nvSpPr>
              <p:cNvPr id="8" name="QB_6_AS.98_1#6f30f594a?vopoq=1&amp;pid=255b270f3&amp;color=0,0,0&amp;vtp=1&amp;bbb=1&amp;hb=1"/>
              <p:cNvSpPr>
                <a:spLocks noRot="1" noChangeAspect="1" noMove="1" noResize="1" noEditPoints="1" noAdjustHandles="1" noChangeArrowheads="1" noChangeShapeType="1" noTextEdit="1"/>
              </p:cNvSpPr>
              <p:nvPr/>
            </p:nvSpPr>
            <p:spPr>
              <a:xfrm>
                <a:off x="649224" y="2466721"/>
                <a:ext cx="10899648" cy="1033399"/>
              </a:xfrm>
              <a:prstGeom prst="rect">
                <a:avLst/>
              </a:prstGeom>
              <a:blipFill rotWithShape="1">
                <a:blip r:embed="rId2"/>
                <a:stretch>
                  <a:fillRect l="-2" t="-37" r="1" b="-5653"/>
                </a:stretch>
              </a:blipFill>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4">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4">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6">
                                            <p:bg/>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6">
                                            <p:txEl>
                                              <p:pRg st="0" end="0"/>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499"/>
                                          </p:stCondLst>
                                        </p:cTn>
                                        <p:tgtEl>
                                          <p:spTgt spid="7">
                                            <p:bg/>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499"/>
                                          </p:stCondLst>
                                        </p:cTn>
                                        <p:tgtEl>
                                          <p:spTgt spid="7">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499"/>
                                          </p:stCondLst>
                                        </p:cTn>
                                        <p:tgtEl>
                                          <p:spTgt spid="8">
                                            <p:bg/>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499"/>
                                          </p:stCondLst>
                                        </p:cTn>
                                        <p:tgtEl>
                                          <p:spTgt spid="8">
                                            <p:txEl>
                                              <p:pRg st="0" end="0"/>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499"/>
                                          </p:stCondLst>
                                        </p:cTn>
                                        <p:tgtEl>
                                          <p:spTgt spid="8">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8"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99_1#d5ab4e55b?vopoq=1&amp;pid=255b270f3&amp;color=0,0,0&amp;vtp=1&amp;bt=1&amp;bbb=1&amp;hb=1"/>
          <p:cNvSpPr/>
          <p:nvPr/>
        </p:nvSpPr>
        <p:spPr>
          <a:xfrm>
            <a:off x="649224" y="859537"/>
            <a:ext cx="10899648" cy="1033399"/>
          </a:xfrm>
          <a:prstGeom prst="rect">
            <a:avLst/>
          </a:prstGeom>
          <a:noFill/>
        </p:spPr>
        <p:txBody>
          <a:bodyPr wrap="none" lIns="0" tIns="0" rIns="0" bIns="0" rtlCol="0" anchor="t"/>
          <a:lstStyle/>
          <a:p>
            <a:pPr algn="l" latinLnBrk="1">
              <a:lnSpc>
                <a:spcPts val="44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（4）在我国古代湿法炼铜中</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，铁的突出贡献用化学方程式表示为</a:t>
            </a:r>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endPar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200"/>
              </a:lnSpc>
            </a:pPr>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solidFill>
                <a:srgbClr val="000000"/>
              </a:solidFill>
            </a:endParaRPr>
          </a:p>
        </p:txBody>
      </p:sp>
      <mc:AlternateContent xmlns:mc="http://schemas.openxmlformats.org/markup-compatibility/2006">
        <mc:Choice xmlns:a14="http://schemas.microsoft.com/office/drawing/2010/main" Requires="a14">
          <p:sp>
            <p:nvSpPr>
              <p:cNvPr id="3" name="QB_6_AN.100_1#d5ab4e55b.blank?vopoq=1&amp;pid=255b270f3&amp;color=0,0,0&amp;vpa=29&amp;vtp=1&amp;bbb=1&amp;rh=31.66&amp;hb=1"/>
              <p:cNvSpPr/>
              <p:nvPr/>
            </p:nvSpPr>
            <p:spPr>
              <a:xfrm>
                <a:off x="649224" y="821437"/>
                <a:ext cx="10894782" cy="978916"/>
              </a:xfrm>
              <a:prstGeom prst="rect">
                <a:avLst/>
              </a:prstGeom>
              <a:noFill/>
            </p:spPr>
            <p:txBody>
              <a:bodyPr wrap="square" lIns="0" tIns="0" rIns="0" bIns="0" rtlCol="0" anchor="t"/>
              <a:lstStyle/>
              <a:p>
                <a:pPr latinLnBrk="1">
                  <a:lnSpc>
                    <a:spcPts val="4135"/>
                  </a:lnSpc>
                </a:pPr>
                <a:r>
                  <a:rPr lang="en-US" altLang="zh-CN" sz="2400" b="0" i="0" kern="0">
                    <a:solidFill>
                      <a:srgbClr val="FFFFFF"/>
                    </a:solidFill>
                    <a:latin typeface="宋体" panose="02010600030101010101" pitchFamily="2" charset="-122"/>
                    <a:ea typeface="宋体" panose="02010600030101010101" pitchFamily="2" charset="-122"/>
                    <a:cs typeface="Times New Roman" panose="02020603050405020304" pitchFamily="34" charset="-120"/>
                  </a:rPr>
                  <a:t>                                                          </a:t>
                </a:r>
                <a14:m>
                  <m:oMath xmlns:m="http://schemas.openxmlformats.org/officeDocument/2006/math">
                    <m:r>
                      <m:rPr>
                        <m:sty m:val="p"/>
                      </m:rPr>
                      <a:rPr lang="en-US" altLang="zh-CN" sz="2400" b="0" i="0" dirty="0" smtClean="0">
                        <a:solidFill>
                          <a:srgbClr val="FF0000"/>
                        </a:solidFill>
                        <a:latin typeface="Cambria Math" panose="02040503050406030204" pitchFamily="18" charset="0"/>
                        <a:ea typeface="宋体" panose="02010600030101010101" pitchFamily="2" charset="-122"/>
                        <a:cs typeface="Times New Roman" panose="02020603050405020304" pitchFamily="34" charset="-120"/>
                      </a:rPr>
                      <m:t>Fe</m:t>
                    </m:r>
                    <m:r>
                      <a:rPr lang="en-US" altLang="zh-CN" sz="2400" b="0" i="0" dirty="0" smtClean="0">
                        <a:solidFill>
                          <a:srgbClr val="FF0000"/>
                        </a:solidFill>
                        <a:latin typeface="Cambria Math" panose="02040503050406030204" pitchFamily="18" charset="0"/>
                        <a:ea typeface="宋体" panose="02010600030101010101" pitchFamily="2" charset="-122"/>
                        <a:cs typeface="Times New Roman" panose="02020603050405020304" pitchFamily="34" charset="-120"/>
                      </a:rPr>
                      <m:t>+</m:t>
                    </m:r>
                    <m:sSub>
                      <m:sSubPr>
                        <m:ctrlPr>
                          <a:rPr lang="en-US" altLang="zh-CN" sz="2400" b="0" i="1" dirty="0" smtClean="0">
                            <a:solidFill>
                              <a:srgbClr val="FF0000"/>
                            </a:solidFill>
                            <a:latin typeface="Cambria Math" panose="02040503050406030204" pitchFamily="18" charset="0"/>
                            <a:ea typeface="宋体" panose="02010600030101010101" pitchFamily="2" charset="-122"/>
                            <a:cs typeface="Times New Roman" panose="02020603050405020304" pitchFamily="34" charset="-120"/>
                          </a:rPr>
                        </m:ctrlPr>
                      </m:sSubPr>
                      <m:e>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CuSO</m:t>
                        </m:r>
                      </m:e>
                      <m:sub>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4</m:t>
                        </m:r>
                      </m:sub>
                    </m:sSub>
                    <m:r>
                      <a:rPr lang="en-US" altLang="zh-CN" sz="2400" b="0" i="0" dirty="0" smtClean="0">
                        <a:solidFill>
                          <a:srgbClr val="FF0000"/>
                        </a:solidFill>
                        <a:latin typeface="Cambria Math" panose="02040503050406030204" pitchFamily="18" charset="0"/>
                        <a:ea typeface="宋体" panose="02010600030101010101" pitchFamily="2" charset="-122"/>
                        <a:cs typeface="Times New Roman" panose="02020603050405020304" pitchFamily="34" charset="-120"/>
                      </a:rPr>
                      <m:t> </m:t>
                    </m:r>
                    <m:m>
                      <m:mPr>
                        <m:mcs>
                          <m:mc>
                            <m:mcPr>
                              <m:count m:val="1"/>
                              <m:mcJc m:val="center"/>
                            </m:mcPr>
                          </m:mc>
                        </m:mcs>
                        <m:ctrlPr>
                          <a:rPr lang="en-US" altLang="zh-CN" i="1" baseline="-30000" smtClean="0">
                            <a:solidFill>
                              <a:srgbClr val="FF0000"/>
                            </a:solidFill>
                            <a:latin typeface="Cambria Math" panose="02040503050406030204" pitchFamily="18" charset="0"/>
                          </a:rPr>
                        </m:ctrlPr>
                      </m:mPr>
                      <m:mr>
                        <m:e>
                          <m:bar>
                            <m:barPr>
                              <m:ctrlPr>
                                <a:rPr lang="en-US" altLang="zh-CN" sz="2400" b="0" i="1" baseline="-2000">
                                  <a:solidFill>
                                    <a:srgbClr val="FF0000"/>
                                  </a:solidFill>
                                  <a:latin typeface="Cambria Math" panose="02040503050406030204" pitchFamily="18" charset="0"/>
                                </a:rPr>
                              </m:ctrlPr>
                            </m:barPr>
                            <m:e>
                              <m:bar>
                                <m:barPr>
                                  <m:ctrlPr>
                                    <a:rPr lang="en-US" altLang="zh-CN" sz="2400" b="0" i="1" baseline="-8000">
                                      <a:solidFill>
                                        <a:srgbClr val="FF0000"/>
                                      </a:solidFill>
                                      <a:latin typeface="Cambria Math" panose="02040503050406030204" pitchFamily="18" charset="0"/>
                                    </a:rPr>
                                  </m:ctrlPr>
                                </m:barPr>
                                <m:e>
                                  <m:r>
                                    <a:rPr lang="en-US" altLang="zh-CN" sz="2400" b="0" baseline="-12000">
                                      <a:solidFill>
                                        <a:srgbClr val="FF0000"/>
                                      </a:solidFill>
                                      <a:latin typeface="Cambria Math" panose="02040503050406030204" pitchFamily="18" charset="0"/>
                                    </a:rPr>
                                    <m:t>         </m:t>
                                  </m:r>
                                </m:e>
                              </m:bar>
                            </m:e>
                          </m:bar>
                        </m:e>
                      </m:mr>
                      <m:mr>
                        <m:e>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 </m:t>
                          </m:r>
                        </m:e>
                      </m:mr>
                    </m:m>
                    <m:r>
                      <a:rPr lang="en-US" altLang="zh-CN" sz="2400" b="0" i="0" dirty="0" smtClean="0">
                        <a:solidFill>
                          <a:srgbClr val="FF0000"/>
                        </a:solidFill>
                        <a:latin typeface="Cambria Math" panose="02040503050406030204" pitchFamily="18" charset="0"/>
                        <a:ea typeface="宋体" panose="02010600030101010101" pitchFamily="2" charset="-122"/>
                        <a:cs typeface="Times New Roman" panose="02020603050405020304" pitchFamily="34" charset="-120"/>
                      </a:rPr>
                      <m:t> </m:t>
                    </m:r>
                    <m:r>
                      <m:rPr>
                        <m:sty m:val="p"/>
                      </m:rPr>
                      <a:rPr lang="en-US" altLang="zh-CN" sz="2400" b="0" i="0" dirty="0" smtClean="0">
                        <a:solidFill>
                          <a:srgbClr val="FF0000"/>
                        </a:solidFill>
                        <a:latin typeface="Cambria Math" panose="02040503050406030204" pitchFamily="18" charset="0"/>
                        <a:ea typeface="宋体" panose="02010600030101010101" pitchFamily="2" charset="-122"/>
                        <a:cs typeface="Times New Roman" panose="02020603050405020304" pitchFamily="34" charset="-120"/>
                      </a:rPr>
                      <m:t>Cu</m:t>
                    </m:r>
                    <m:r>
                      <a:rPr lang="en-US" altLang="zh-CN" sz="2400" b="0" i="0" dirty="0" smtClean="0">
                        <a:solidFill>
                          <a:srgbClr val="FF0000"/>
                        </a:solidFill>
                        <a:latin typeface="Cambria Math" panose="02040503050406030204" pitchFamily="18" charset="0"/>
                        <a:ea typeface="宋体" panose="02010600030101010101" pitchFamily="2" charset="-122"/>
                        <a:cs typeface="Times New Roman" panose="02020603050405020304" pitchFamily="34" charset="-120"/>
                      </a:rPr>
                      <m:t>+</m:t>
                    </m:r>
                    <m:sSub>
                      <m:sSubPr>
                        <m:ctrlPr>
                          <a:rPr lang="en-US" altLang="zh-CN" sz="2400" b="0" i="1" dirty="0" smtClean="0">
                            <a:solidFill>
                              <a:srgbClr val="FF0000"/>
                            </a:solidFill>
                            <a:latin typeface="Cambria Math" panose="02040503050406030204" pitchFamily="18" charset="0"/>
                            <a:ea typeface="宋体" panose="02010600030101010101" pitchFamily="2" charset="-122"/>
                            <a:cs typeface="Times New Roman" panose="02020603050405020304" pitchFamily="34" charset="-120"/>
                          </a:rPr>
                        </m:ctrlPr>
                      </m:sSubPr>
                      <m:e>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FeSO</m:t>
                        </m:r>
                      </m:e>
                      <m:sub>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4</m:t>
                        </m:r>
                      </m:sub>
                    </m:sSub>
                  </m:oMath>
                </a14:m>
                <a:r>
                  <a:rPr lang="en-US" altLang="zh-CN" sz="100" b="0"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endParaRPr lang="en-US" altLang="zh-CN" sz="100" dirty="0"/>
              </a:p>
            </p:txBody>
          </p:sp>
        </mc:Choice>
        <mc:Fallback>
          <p:sp>
            <p:nvSpPr>
              <p:cNvPr id="3" name="QB_6_AN.100_1#d5ab4e55b.blank?vopoq=1&amp;pid=255b270f3&amp;color=0,0,0&amp;vpa=29&amp;vtp=1&amp;bbb=1&amp;rh=31.66&amp;hb=1"/>
              <p:cNvSpPr>
                <a:spLocks noRot="1" noChangeAspect="1" noMove="1" noResize="1" noEditPoints="1" noAdjustHandles="1" noChangeArrowheads="1" noChangeShapeType="1" noTextEdit="1"/>
              </p:cNvSpPr>
              <p:nvPr/>
            </p:nvSpPr>
            <p:spPr>
              <a:xfrm>
                <a:off x="649224" y="821437"/>
                <a:ext cx="10894782" cy="978916"/>
              </a:xfrm>
              <a:prstGeom prst="rect">
                <a:avLst/>
              </a:prstGeom>
              <a:blipFill rotWithShape="1">
                <a:blip r:embed="rId1"/>
                <a:stretch>
                  <a:fillRect l="-2" t="-39" r="3" b="-13090"/>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B_6_AS.101_1#d5ab4e55b?vopoq=1&amp;pid=255b270f3&amp;color=0,0,0&amp;vtp=1&amp;bbb=1&amp;hb=1"/>
              <p:cNvSpPr/>
              <p:nvPr/>
            </p:nvSpPr>
            <p:spPr>
              <a:xfrm>
                <a:off x="649224" y="1966341"/>
                <a:ext cx="10899648" cy="1087755"/>
              </a:xfrm>
              <a:prstGeom prst="rect">
                <a:avLst/>
              </a:prstGeom>
              <a:noFill/>
            </p:spPr>
            <p:txBody>
              <a:bodyPr wrap="none" lIns="0" tIns="0" rIns="0" bIns="0" rtlCol="0" anchor="t"/>
              <a:lstStyle/>
              <a:p>
                <a:pPr algn="l" latinLnBrk="1">
                  <a:lnSpc>
                    <a:spcPts val="4400"/>
                  </a:lnSpc>
                </a:pPr>
                <a:r>
                  <a:rPr lang="en-US" altLang="zh-CN" sz="2400" b="0" i="0" dirty="0">
                    <a:solidFill>
                      <a:srgbClr val="FF0000"/>
                    </a:solidFill>
                    <a:latin typeface="Times New Roman" panose="02020603050405020304" pitchFamily="34" charset="0"/>
                    <a:ea typeface="黑体" panose="02010609060101010101" pitchFamily="34" charset="-122"/>
                    <a:cs typeface="Times New Roman" panose="02020603050405020304" pitchFamily="34" charset="-120"/>
                  </a:rPr>
                  <a:t>【解析】</a:t>
                </a: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“湿法炼铜”是铁和硫酸铜反应生成铜和硫酸亚铁</a:t>
                </a: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，反应的化学方程式为</a:t>
                </a:r>
                <a:endPar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600"/>
                  </a:lnSpc>
                </a:pPr>
                <a14:m>
                  <m:oMath xmlns:m="http://schemas.openxmlformats.org/officeDocument/2006/math">
                    <m:r>
                      <m:rPr>
                        <m:sty m:val="p"/>
                      </m:rPr>
                      <a:rPr lang="en-US" altLang="zh-CN" sz="2400" b="0" i="0" dirty="0" smtClean="0">
                        <a:solidFill>
                          <a:srgbClr val="FF0000"/>
                        </a:solidFill>
                        <a:latin typeface="Cambria Math" panose="02040503050406030204" pitchFamily="18" charset="0"/>
                        <a:ea typeface="宋体" panose="02010600030101010101" pitchFamily="2" charset="-122"/>
                        <a:cs typeface="Times New Roman" panose="02020603050405020304" pitchFamily="34" charset="-120"/>
                      </a:rPr>
                      <m:t>Fe</m:t>
                    </m:r>
                    <m:r>
                      <a:rPr lang="en-US" altLang="zh-CN" sz="2400" b="0" i="0" dirty="0" smtClean="0">
                        <a:solidFill>
                          <a:srgbClr val="FF0000"/>
                        </a:solidFill>
                        <a:latin typeface="Cambria Math" panose="02040503050406030204" pitchFamily="18" charset="0"/>
                        <a:ea typeface="宋体" panose="02010600030101010101" pitchFamily="2" charset="-122"/>
                        <a:cs typeface="Times New Roman" panose="02020603050405020304" pitchFamily="34" charset="-120"/>
                      </a:rPr>
                      <m:t>+</m:t>
                    </m:r>
                    <m:sSub>
                      <m:sSubPr>
                        <m:ctrlPr>
                          <a:rPr lang="en-US" altLang="zh-CN" sz="2400" b="0" i="1" dirty="0" smtClean="0">
                            <a:solidFill>
                              <a:srgbClr val="FF0000"/>
                            </a:solidFill>
                            <a:latin typeface="Cambria Math" panose="02040503050406030204" pitchFamily="18" charset="0"/>
                            <a:ea typeface="宋体" panose="02010600030101010101" pitchFamily="2" charset="-122"/>
                            <a:cs typeface="Times New Roman" panose="02020603050405020304" pitchFamily="34" charset="-120"/>
                          </a:rPr>
                        </m:ctrlPr>
                      </m:sSubPr>
                      <m:e>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CuSO</m:t>
                        </m:r>
                      </m:e>
                      <m:sub>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4</m:t>
                        </m:r>
                      </m:sub>
                    </m:sSub>
                    <m:r>
                      <a:rPr lang="en-US" altLang="zh-CN" sz="2400" b="0" i="0" dirty="0" smtClean="0">
                        <a:solidFill>
                          <a:srgbClr val="FF0000"/>
                        </a:solidFill>
                        <a:latin typeface="Cambria Math" panose="02040503050406030204" pitchFamily="18" charset="0"/>
                        <a:ea typeface="宋体" panose="02010600030101010101" pitchFamily="2" charset="-122"/>
                        <a:cs typeface="Times New Roman" panose="02020603050405020304" pitchFamily="34" charset="-120"/>
                      </a:rPr>
                      <m:t> </m:t>
                    </m:r>
                    <m:m>
                      <m:mPr>
                        <m:mcs>
                          <m:mc>
                            <m:mcPr>
                              <m:count m:val="1"/>
                              <m:mcJc m:val="center"/>
                            </m:mcPr>
                          </m:mc>
                        </m:mcs>
                        <m:ctrlPr>
                          <a:rPr lang="en-US" altLang="zh-CN" i="1" baseline="-30000" smtClean="0">
                            <a:solidFill>
                              <a:srgbClr val="FF0000"/>
                            </a:solidFill>
                            <a:latin typeface="Cambria Math" panose="02040503050406030204" pitchFamily="18" charset="0"/>
                          </a:rPr>
                        </m:ctrlPr>
                      </m:mPr>
                      <m:mr>
                        <m:e>
                          <m:bar>
                            <m:barPr>
                              <m:ctrlPr>
                                <a:rPr lang="en-US" altLang="zh-CN" sz="2400" b="0" i="1" baseline="-2000">
                                  <a:solidFill>
                                    <a:srgbClr val="FF0000"/>
                                  </a:solidFill>
                                  <a:latin typeface="Cambria Math" panose="02040503050406030204" pitchFamily="18" charset="0"/>
                                </a:rPr>
                              </m:ctrlPr>
                            </m:barPr>
                            <m:e>
                              <m:bar>
                                <m:barPr>
                                  <m:ctrlPr>
                                    <a:rPr lang="en-US" altLang="zh-CN" sz="2400" b="0" i="1" baseline="-8000">
                                      <a:solidFill>
                                        <a:srgbClr val="FF0000"/>
                                      </a:solidFill>
                                      <a:latin typeface="Cambria Math" panose="02040503050406030204" pitchFamily="18" charset="0"/>
                                    </a:rPr>
                                  </m:ctrlPr>
                                </m:barPr>
                                <m:e>
                                  <m:r>
                                    <a:rPr lang="en-US" altLang="zh-CN" sz="2400" b="0" baseline="-12000">
                                      <a:solidFill>
                                        <a:srgbClr val="FF0000"/>
                                      </a:solidFill>
                                      <a:latin typeface="Cambria Math" panose="02040503050406030204" pitchFamily="18" charset="0"/>
                                    </a:rPr>
                                    <m:t>         </m:t>
                                  </m:r>
                                </m:e>
                              </m:bar>
                            </m:e>
                          </m:bar>
                        </m:e>
                      </m:mr>
                      <m:mr>
                        <m:e>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 </m:t>
                          </m:r>
                        </m:e>
                      </m:mr>
                    </m:m>
                    <m:r>
                      <a:rPr lang="en-US" altLang="zh-CN" sz="2400" b="0" i="0" dirty="0" smtClean="0">
                        <a:solidFill>
                          <a:srgbClr val="FF0000"/>
                        </a:solidFill>
                        <a:latin typeface="Cambria Math" panose="02040503050406030204" pitchFamily="18" charset="0"/>
                        <a:ea typeface="宋体" panose="02010600030101010101" pitchFamily="2" charset="-122"/>
                        <a:cs typeface="Times New Roman" panose="02020603050405020304" pitchFamily="34" charset="-120"/>
                      </a:rPr>
                      <m:t> </m:t>
                    </m:r>
                    <m:r>
                      <m:rPr>
                        <m:sty m:val="p"/>
                      </m:rPr>
                      <a:rPr lang="en-US" altLang="zh-CN" sz="2400" b="0" i="0" dirty="0" smtClean="0">
                        <a:solidFill>
                          <a:srgbClr val="FF0000"/>
                        </a:solidFill>
                        <a:latin typeface="Cambria Math" panose="02040503050406030204" pitchFamily="18" charset="0"/>
                        <a:ea typeface="宋体" panose="02010600030101010101" pitchFamily="2" charset="-122"/>
                        <a:cs typeface="Times New Roman" panose="02020603050405020304" pitchFamily="34" charset="-120"/>
                      </a:rPr>
                      <m:t>Cu</m:t>
                    </m:r>
                    <m:r>
                      <a:rPr lang="en-US" altLang="zh-CN" sz="2400" b="0" i="0" dirty="0" smtClean="0">
                        <a:solidFill>
                          <a:srgbClr val="FF0000"/>
                        </a:solidFill>
                        <a:latin typeface="Cambria Math" panose="02040503050406030204" pitchFamily="18" charset="0"/>
                        <a:ea typeface="宋体" panose="02010600030101010101" pitchFamily="2" charset="-122"/>
                        <a:cs typeface="Times New Roman" panose="02020603050405020304" pitchFamily="34" charset="-120"/>
                      </a:rPr>
                      <m:t>+</m:t>
                    </m:r>
                    <m:sSub>
                      <m:sSubPr>
                        <m:ctrlPr>
                          <a:rPr lang="en-US" altLang="zh-CN" sz="2400" b="0" i="1" dirty="0" smtClean="0">
                            <a:solidFill>
                              <a:srgbClr val="FF0000"/>
                            </a:solidFill>
                            <a:latin typeface="Cambria Math" panose="02040503050406030204" pitchFamily="18" charset="0"/>
                            <a:ea typeface="宋体" panose="02010600030101010101" pitchFamily="2" charset="-122"/>
                            <a:cs typeface="Times New Roman" panose="02020603050405020304" pitchFamily="34" charset="-120"/>
                          </a:rPr>
                        </m:ctrlPr>
                      </m:sSubPr>
                      <m:e>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FeSO</m:t>
                        </m:r>
                      </m:e>
                      <m:sub>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4</m:t>
                        </m:r>
                      </m:sub>
                    </m:sSub>
                  </m:oMath>
                </a14:m>
                <a:r>
                  <a:rPr lang="en-US" altLang="zh-CN" sz="100" b="0"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solidFill>
                    <a:srgbClr val="FF0000"/>
                  </a:solidFill>
                </a:endParaRPr>
              </a:p>
            </p:txBody>
          </p:sp>
        </mc:Choice>
        <mc:Fallback>
          <p:sp>
            <p:nvSpPr>
              <p:cNvPr id="4" name="QB_6_AS.101_1#d5ab4e55b?vopoq=1&amp;pid=255b270f3&amp;color=0,0,0&amp;vtp=1&amp;bbb=1&amp;hb=1"/>
              <p:cNvSpPr>
                <a:spLocks noRot="1" noChangeAspect="1" noMove="1" noResize="1" noEditPoints="1" noAdjustHandles="1" noChangeArrowheads="1" noChangeShapeType="1" noTextEdit="1"/>
              </p:cNvSpPr>
              <p:nvPr/>
            </p:nvSpPr>
            <p:spPr>
              <a:xfrm>
                <a:off x="649224" y="1966341"/>
                <a:ext cx="10899648" cy="1087755"/>
              </a:xfrm>
              <a:prstGeom prst="rect">
                <a:avLst/>
              </a:prstGeom>
              <a:blipFill rotWithShape="1">
                <a:blip r:embed="rId2"/>
                <a:stretch>
                  <a:fillRect l="-2" t="-35" r="1" b="-10298"/>
                </a:stretch>
              </a:blipFill>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4">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4">
                                            <p:txEl>
                                              <p:pRg st="0" end="0"/>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b202fa8ea?vopoq=1&amp;pid=26e7761ac&amp;color=46,117,182&amp;vtp=1&amp;bt=1&amp;bbb=1"/>
          <p:cNvSpPr/>
          <p:nvPr/>
        </p:nvSpPr>
        <p:spPr>
          <a:xfrm>
            <a:off x="649224" y="842772"/>
            <a:ext cx="10899648" cy="426720"/>
          </a:xfrm>
          <a:prstGeom prst="rect">
            <a:avLst/>
          </a:prstGeom>
          <a:noFill/>
        </p:spPr>
        <p:txBody>
          <a:bodyPr wrap="none" lIns="0" tIns="0" rIns="0" bIns="0" rtlCol="0" anchor="ctr"/>
          <a:lstStyle/>
          <a:p>
            <a:pPr algn="l" latinLnBrk="1">
              <a:lnSpc>
                <a:spcPts val="3400"/>
              </a:lnSpc>
            </a:pPr>
            <a:r>
              <a:rPr lang="en-US" altLang="zh-CN" sz="2800" b="1" i="0" dirty="0">
                <a:solidFill>
                  <a:srgbClr val="2E75B6"/>
                </a:solidFill>
                <a:latin typeface="Times New Roman" panose="02020603050405020304" pitchFamily="34" charset="0"/>
                <a:ea typeface="黑体" panose="02010609060101010101" pitchFamily="34" charset="-122"/>
                <a:cs typeface="Times New Roman" panose="02020603050405020304" pitchFamily="34" charset="-120"/>
              </a:rPr>
              <a:t>三、实验及探究题（</a:t>
            </a:r>
            <a:r>
              <a:rPr lang="en-US" altLang="zh-CN" sz="2800" b="1" i="0" dirty="0">
                <a:solidFill>
                  <a:srgbClr val="2E75B6"/>
                </a:solidFill>
                <a:latin typeface="Times New Roman" panose="02020603050405020304" pitchFamily="34" charset="0"/>
                <a:ea typeface="楷体" panose="02010609060101010101" pitchFamily="34" charset="-122"/>
                <a:cs typeface="Times New Roman" panose="02020603050405020304" pitchFamily="34" charset="-120"/>
              </a:rPr>
              <a:t>共</a:t>
            </a:r>
            <a:r>
              <a:rPr lang="en-US" altLang="zh-CN" sz="2800" b="1" i="0" dirty="0">
                <a:solidFill>
                  <a:srgbClr val="2E75B6"/>
                </a:solidFill>
                <a:latin typeface="Times New Roman" panose="02020603050405020304" pitchFamily="34" charset="0"/>
                <a:ea typeface="黑体" panose="02010609060101010101" pitchFamily="34" charset="-122"/>
                <a:cs typeface="Times New Roman" panose="02020603050405020304" pitchFamily="34" charset="-120"/>
              </a:rPr>
              <a:t>2</a:t>
            </a:r>
            <a:r>
              <a:rPr lang="en-US" altLang="zh-CN" sz="2800" b="1" i="0" dirty="0">
                <a:solidFill>
                  <a:srgbClr val="2E75B6"/>
                </a:solidFill>
                <a:latin typeface="Times New Roman" panose="02020603050405020304" pitchFamily="34" charset="0"/>
                <a:ea typeface="楷体" panose="02010609060101010101" pitchFamily="34" charset="-122"/>
                <a:cs typeface="Times New Roman" panose="02020603050405020304" pitchFamily="34" charset="-120"/>
              </a:rPr>
              <a:t>小题</a:t>
            </a:r>
            <a:r>
              <a:rPr lang="en-US" altLang="zh-CN" sz="2800" b="1" i="0" dirty="0">
                <a:solidFill>
                  <a:srgbClr val="2E75B6"/>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sz="2800" b="1" i="0" dirty="0">
                <a:solidFill>
                  <a:srgbClr val="2E75B6"/>
                </a:solidFill>
                <a:latin typeface="Times New Roman" panose="02020603050405020304" pitchFamily="34" charset="0"/>
                <a:ea typeface="楷体" panose="02010609060101010101" pitchFamily="34" charset="-122"/>
                <a:cs typeface="Times New Roman" panose="02020603050405020304" pitchFamily="34" charset="-120"/>
              </a:rPr>
              <a:t>共</a:t>
            </a:r>
            <a:r>
              <a:rPr lang="en-US" altLang="zh-CN" sz="2800" b="1" i="0" dirty="0">
                <a:solidFill>
                  <a:srgbClr val="2E75B6"/>
                </a:solidFill>
                <a:latin typeface="Times New Roman" panose="02020603050405020304" pitchFamily="34" charset="0"/>
                <a:ea typeface="黑体" panose="02010609060101010101" pitchFamily="34" charset="-122"/>
                <a:cs typeface="Times New Roman" panose="02020603050405020304" pitchFamily="34" charset="-120"/>
              </a:rPr>
              <a:t>24</a:t>
            </a:r>
            <a:r>
              <a:rPr lang="en-US" altLang="zh-CN" sz="2800" b="1" i="0" dirty="0">
                <a:solidFill>
                  <a:srgbClr val="2E75B6"/>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1" i="0" dirty="0">
                <a:solidFill>
                  <a:srgbClr val="2E75B6"/>
                </a:solidFill>
                <a:latin typeface="Times New Roman" panose="02020603050405020304" pitchFamily="34" charset="0"/>
                <a:ea typeface="黑体" panose="02010609060101010101" pitchFamily="34" charset="-122"/>
                <a:cs typeface="Times New Roman" panose="02020603050405020304" pitchFamily="34" charset="-120"/>
              </a:rPr>
              <a:t>）</a:t>
            </a:r>
            <a:endParaRPr lang="en-US" altLang="zh-CN" sz="2800" dirty="0"/>
          </a:p>
        </p:txBody>
      </p:sp>
      <p:sp>
        <p:nvSpPr>
          <p:cNvPr id="3" name="QO_5_BD.102_1#d5635f4f6?sp=1&amp;vopoq=1&amp;pid=b202fa8ea&amp;color=0,0,0&amp;vtp=1&amp;bbb=1&amp;hb=1"/>
          <p:cNvSpPr/>
          <p:nvPr/>
        </p:nvSpPr>
        <p:spPr>
          <a:xfrm>
            <a:off x="649224" y="1270000"/>
            <a:ext cx="10899648" cy="2150999"/>
          </a:xfrm>
          <a:prstGeom prst="rect">
            <a:avLst/>
          </a:prstGeom>
          <a:noFill/>
        </p:spPr>
        <p:txBody>
          <a:bodyPr wrap="none" lIns="0" tIns="0" rIns="0" bIns="0" rtlCol="0" anchor="t"/>
          <a:lstStyle/>
          <a:p>
            <a:pPr algn="l" latinLnBrk="1">
              <a:lnSpc>
                <a:spcPts val="4400"/>
              </a:lnSpc>
            </a:pPr>
            <a:r>
              <a:rPr lang="en-US" altLang="zh-CN" sz="2400" b="1" i="0" dirty="0">
                <a:solidFill>
                  <a:srgbClr val="C00000"/>
                </a:solidFill>
                <a:latin typeface="Times New Roman" panose="02020603050405020304" pitchFamily="34" charset="0"/>
                <a:ea typeface="宋体" panose="02010600030101010101" pitchFamily="2" charset="-122"/>
                <a:cs typeface="Times New Roman" panose="02020603050405020304" pitchFamily="34" charset="-120"/>
              </a:rPr>
              <a:t>17.</a:t>
            </a:r>
            <a:r>
              <a:rPr lang="en-US" altLang="zh-CN" sz="24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[2024河北石家庄期中]</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（9</a:t>
            </a:r>
            <a:r>
              <a:rPr lang="en-US" altLang="zh-CN" sz="2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）小嘉发现学校草地周围都安装上新的铁栅栏</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，师</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傅们给铁栅栏涂油漆</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。铁栅栏上为什么要涂油漆呢？某兴趣小组为此进行研究：</a:t>
            </a:r>
            <a:endParaRPr lang="en-US" altLang="zh-CN" sz="2400" dirty="0"/>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方案】</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取四支试管编号为①②③④，分别作如图处理，两周后</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，观察铁钉表面</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2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的锈蚀情况</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p:pic>
        <p:nvPicPr>
          <p:cNvPr id="4" name="QO_5_BD.102_3#d5635f4f6?htil=1&amp;vopoq=1&amp;pid=b202fa8ea&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179576" y="3594608"/>
            <a:ext cx="1664208" cy="191109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O_5_BD.102_4#d5635f4f6?htil=1&amp;vopoq=1&amp;pid=b202fa8ea&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4407408" y="3603752"/>
            <a:ext cx="649224" cy="190195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6" name="QO_5_BD.102_5#d5635f4f6?htil=1&amp;vopoq=1&amp;pid=b202fa8ea&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894576" y="3530600"/>
            <a:ext cx="1124712" cy="197510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7" name="QO_5_BD.102_6#d5635f4f6?htil=1&amp;vopoq=1&amp;pid=b202fa8ea&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9848088" y="3576320"/>
            <a:ext cx="667512" cy="192938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split dir="in"/>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102_7#d5635f4f6?sp=1&amp;vopoq=1&amp;pid=b202fa8ea&amp;color=0,0,0&amp;mp=1&amp;vtp=1&amp;bt=1&amp;bbb=1"/>
          <p:cNvSpPr/>
          <p:nvPr/>
        </p:nvSpPr>
        <p:spPr>
          <a:xfrm>
            <a:off x="649224" y="864000"/>
            <a:ext cx="10899648" cy="474599"/>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【分析】</a:t>
            </a:r>
            <a:endParaRPr lang="en-US" altLang="zh-CN" sz="2400" dirty="0"/>
          </a:p>
        </p:txBody>
      </p:sp>
      <p:sp>
        <p:nvSpPr>
          <p:cNvPr id="3" name="QB_6_BD.103_1#bde766f9b?vopoq=1&amp;pid=d5635f4f6&amp;color=0,0,0&amp;vtp=1&amp;bbb=1"/>
          <p:cNvSpPr/>
          <p:nvPr/>
        </p:nvSpPr>
        <p:spPr>
          <a:xfrm>
            <a:off x="649224" y="1396193"/>
            <a:ext cx="10899648" cy="474599"/>
          </a:xfrm>
          <a:prstGeom prst="rect">
            <a:avLst/>
          </a:prstGeom>
          <a:noFill/>
        </p:spPr>
        <p:txBody>
          <a:bodyPr wrap="none" lIns="0" tIns="0" rIns="0" bIns="0" rtlCol="0" anchor="t"/>
          <a:lstStyle/>
          <a:p>
            <a:pPr algn="l" latinLnBrk="1">
              <a:lnSpc>
                <a:spcPts val="42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（1）设置①③两支试管对照</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，基于的猜想是</a:t>
            </a:r>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p:sp>
        <p:nvSpPr>
          <p:cNvPr id="4" name="QB_6_AN.104_1#bde766f9b.blank?vopoq=1&amp;pid=d5635f4f6&amp;color=0,0,0&amp;vpa=30&amp;vtp=1&amp;bbb=1"/>
          <p:cNvSpPr/>
          <p:nvPr/>
        </p:nvSpPr>
        <p:spPr>
          <a:xfrm>
            <a:off x="6609493" y="1346663"/>
            <a:ext cx="3573463" cy="474599"/>
          </a:xfrm>
          <a:prstGeom prst="rect">
            <a:avLst/>
          </a:prstGeom>
          <a:noFill/>
        </p:spPr>
        <p:txBody>
          <a:bodyPr wrap="none" lIns="0" tIns="0" rIns="0" bIns="0" rtlCol="0" anchor="t"/>
          <a:lstStyle/>
          <a:p>
            <a:pPr algn="ctr" latinLnBrk="1">
              <a:lnSpc>
                <a:spcPts val="4200"/>
              </a:lnSpc>
            </a:pP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铁钉生锈可能与氧气有关</a:t>
            </a:r>
            <a:endParaRPr lang="en-US" altLang="zh-CN" sz="2400" dirty="0"/>
          </a:p>
        </p:txBody>
      </p:sp>
      <p:sp>
        <p:nvSpPr>
          <p:cNvPr id="5" name="QB_6_AS.105_1#bde766f9b?vopoq=1&amp;pid=d5635f4f6&amp;color=0,0,0&amp;vtp=1&amp;bbb=1&amp;hb=1"/>
          <p:cNvSpPr/>
          <p:nvPr/>
        </p:nvSpPr>
        <p:spPr>
          <a:xfrm>
            <a:off x="649224" y="1937531"/>
            <a:ext cx="10899648" cy="1033399"/>
          </a:xfrm>
          <a:prstGeom prst="rect">
            <a:avLst/>
          </a:prstGeom>
          <a:noFill/>
        </p:spPr>
        <p:txBody>
          <a:bodyPr wrap="none" lIns="0" tIns="0" rIns="0" bIns="0" rtlCol="0" anchor="t"/>
          <a:lstStyle/>
          <a:p>
            <a:pPr algn="l" latinLnBrk="1">
              <a:lnSpc>
                <a:spcPts val="4400"/>
              </a:lnSpc>
            </a:pPr>
            <a:r>
              <a:rPr lang="en-US" altLang="zh-CN" sz="2400" b="0" i="0" dirty="0">
                <a:solidFill>
                  <a:srgbClr val="FF0000"/>
                </a:solidFill>
                <a:latin typeface="Times New Roman" panose="02020603050405020304" pitchFamily="34" charset="0"/>
                <a:ea typeface="黑体" panose="02010609060101010101" pitchFamily="34" charset="-122"/>
                <a:cs typeface="Times New Roman" panose="02020603050405020304" pitchFamily="34" charset="-120"/>
              </a:rPr>
              <a:t>【解析】</a:t>
            </a: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试管①中铁钉接触水和氧气，生锈；试管③</a:t>
            </a: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中铁钉只接触水不接触氧气，</a:t>
            </a:r>
            <a:endPar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200"/>
              </a:lnSpc>
            </a:pP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不生锈</a:t>
            </a: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，设计两试管对照，基于的猜想是探究铁钉生锈可能与氧气有关。</a:t>
            </a:r>
            <a:endParaRPr lang="en-US" altLang="zh-CN" sz="2400" dirty="0"/>
          </a:p>
        </p:txBody>
      </p:sp>
      <p:sp>
        <p:nvSpPr>
          <p:cNvPr id="6" name="QB_6_BD.106_1#1707a3b11?vopoq=1&amp;pid=d5635f4f6&amp;color=0,0,0&amp;vtp=1&amp;bbb=1&amp;hb=1"/>
          <p:cNvSpPr/>
          <p:nvPr/>
        </p:nvSpPr>
        <p:spPr>
          <a:xfrm>
            <a:off x="649224" y="3041161"/>
            <a:ext cx="10899648" cy="1033399"/>
          </a:xfrm>
          <a:prstGeom prst="rect">
            <a:avLst/>
          </a:prstGeom>
          <a:noFill/>
        </p:spPr>
        <p:txBody>
          <a:bodyPr wrap="none" lIns="0" tIns="0" rIns="0" bIns="0" rtlCol="0" anchor="t"/>
          <a:lstStyle/>
          <a:p>
            <a:pPr algn="l" latinLnBrk="1">
              <a:lnSpc>
                <a:spcPts val="44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（2）若两周后观察到①中铁钉生锈而④中铁钉未生锈</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，据此可得出导致铁钉生锈</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2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的因素为</a:t>
            </a:r>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p:sp>
        <p:nvSpPr>
          <p:cNvPr id="7" name="QB_6_AN.107_1#1707a3b11.blank?vopoq=1&amp;pid=d5635f4f6&amp;color=0,0,0&amp;vpa=31&amp;vtp=1&amp;bbb=1"/>
          <p:cNvSpPr/>
          <p:nvPr/>
        </p:nvSpPr>
        <p:spPr>
          <a:xfrm>
            <a:off x="1885092" y="3550431"/>
            <a:ext cx="830263" cy="474599"/>
          </a:xfrm>
          <a:prstGeom prst="rect">
            <a:avLst/>
          </a:prstGeom>
          <a:noFill/>
        </p:spPr>
        <p:txBody>
          <a:bodyPr wrap="none" lIns="0" tIns="0" rIns="0" bIns="0" rtlCol="0" anchor="t"/>
          <a:lstStyle/>
          <a:p>
            <a:pPr algn="ctr" latinLnBrk="1">
              <a:lnSpc>
                <a:spcPts val="4200"/>
              </a:lnSpc>
            </a:pP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水分</a:t>
            </a:r>
            <a:endParaRPr lang="en-US" altLang="zh-CN" sz="2400" dirty="0"/>
          </a:p>
        </p:txBody>
      </p:sp>
      <p:sp>
        <p:nvSpPr>
          <p:cNvPr id="8" name="QB_6_AS.108_1#1707a3b11?vopoq=1&amp;pid=d5635f4f6&amp;color=0,0,0&amp;vtp=1&amp;bbb=1&amp;hb=1"/>
          <p:cNvSpPr/>
          <p:nvPr/>
        </p:nvSpPr>
        <p:spPr>
          <a:xfrm>
            <a:off x="649224" y="4144790"/>
            <a:ext cx="10899648" cy="1033399"/>
          </a:xfrm>
          <a:prstGeom prst="rect">
            <a:avLst/>
          </a:prstGeom>
          <a:noFill/>
        </p:spPr>
        <p:txBody>
          <a:bodyPr wrap="none" lIns="0" tIns="0" rIns="0" bIns="0" rtlCol="0" anchor="t"/>
          <a:lstStyle/>
          <a:p>
            <a:pPr algn="l" latinLnBrk="1">
              <a:lnSpc>
                <a:spcPts val="4400"/>
              </a:lnSpc>
            </a:pPr>
            <a:r>
              <a:rPr lang="en-US" altLang="zh-CN" sz="2400" b="0" i="0" dirty="0">
                <a:solidFill>
                  <a:srgbClr val="FF0000"/>
                </a:solidFill>
                <a:latin typeface="Times New Roman" panose="02020603050405020304" pitchFamily="34" charset="0"/>
                <a:ea typeface="黑体" panose="02010609060101010101" pitchFamily="34" charset="-122"/>
                <a:cs typeface="Times New Roman" panose="02020603050405020304" pitchFamily="34" charset="-120"/>
              </a:rPr>
              <a:t>【解析】</a:t>
            </a: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试管④中铁钉因不接触水而不生锈，与试管</a:t>
            </a: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①对比可证明导致铁钉生锈</a:t>
            </a:r>
            <a:endPar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200"/>
              </a:lnSpc>
            </a:pP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的因素为水分</a:t>
            </a: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4">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5">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5">
                                            <p:txEl>
                                              <p:pRg st="0" end="0"/>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5">
                                            <p:txEl>
                                              <p:pRg st="1" end="1"/>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499"/>
                                          </p:stCondLst>
                                        </p:cTn>
                                        <p:tgtEl>
                                          <p:spTgt spid="7">
                                            <p:bg/>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499"/>
                                          </p:stCondLst>
                                        </p:cTn>
                                        <p:tgtEl>
                                          <p:spTgt spid="7">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8">
                                            <p:bg/>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499"/>
                                          </p:stCondLst>
                                        </p:cTn>
                                        <p:tgtEl>
                                          <p:spTgt spid="8">
                                            <p:txEl>
                                              <p:pRg st="0" end="0"/>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499"/>
                                          </p:stCondLst>
                                        </p:cTn>
                                        <p:tgtEl>
                                          <p:spTgt spid="8">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7" grpId="0" animBg="1" build="p"/>
      <p:bldP spid="8"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09_1#d6e2f3771?vopoq=1&amp;pid=d5635f4f6&amp;color=0,0,0&amp;vtp=1&amp;bt=1&amp;bbb=1&amp;hb=1"/>
          <p:cNvSpPr/>
          <p:nvPr/>
        </p:nvSpPr>
        <p:spPr>
          <a:xfrm>
            <a:off x="649224" y="859537"/>
            <a:ext cx="10899648" cy="1033399"/>
          </a:xfrm>
          <a:prstGeom prst="rect">
            <a:avLst/>
          </a:prstGeom>
          <a:noFill/>
        </p:spPr>
        <p:txBody>
          <a:bodyPr wrap="none" lIns="0" tIns="0" rIns="0" bIns="0" rtlCol="0" anchor="t"/>
          <a:lstStyle/>
          <a:p>
            <a:pPr algn="l" latinLnBrk="1">
              <a:lnSpc>
                <a:spcPts val="44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（3）若想得出食盐会加速金属锈蚀的结论</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，则实验中支持该结论的证据是</a:t>
            </a:r>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200"/>
              </a:lnSpc>
            </a:pPr>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p:sp>
        <p:nvSpPr>
          <p:cNvPr id="3" name="QB_6_AN.110_1#d6e2f3771.blank?vopoq=1&amp;pid=d5635f4f6&amp;color=0,0,0&amp;vpa=32&amp;vtp=1&amp;bbb=1&amp;hb=1"/>
          <p:cNvSpPr/>
          <p:nvPr/>
        </p:nvSpPr>
        <p:spPr>
          <a:xfrm>
            <a:off x="649224" y="831597"/>
            <a:ext cx="10894782" cy="1034669"/>
          </a:xfrm>
          <a:prstGeom prst="rect">
            <a:avLst/>
          </a:prstGeom>
          <a:noFill/>
        </p:spPr>
        <p:txBody>
          <a:bodyPr wrap="square" lIns="0" tIns="0" rIns="0" bIns="0" rtlCol="0" anchor="t"/>
          <a:lstStyle/>
          <a:p>
            <a:pPr latinLnBrk="1">
              <a:lnSpc>
                <a:spcPct val="150000"/>
              </a:lnSpc>
            </a:pPr>
            <a:r>
              <a:rPr lang="en-US" altLang="zh-CN" sz="2400" b="0" i="0">
                <a:solidFill>
                  <a:srgbClr val="FF0000"/>
                </a:solidFill>
                <a:latin typeface="宋体" panose="02010600030101010101" pitchFamily="2" charset="-122"/>
                <a:ea typeface="宋体" panose="02010600030101010101" pitchFamily="2" charset="-122"/>
                <a:cs typeface="Times New Roman" panose="02020603050405020304" pitchFamily="34" charset="-120"/>
              </a:rPr>
              <a:t>                                                                  </a:t>
            </a: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试管②</a:t>
            </a: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中铁钉生锈速度比①中快</a:t>
            </a:r>
            <a:endParaRPr lang="en-US" altLang="zh-CN" sz="2400" dirty="0"/>
          </a:p>
        </p:txBody>
      </p:sp>
      <p:sp>
        <p:nvSpPr>
          <p:cNvPr id="4" name="QB_6_AS.111_1#d6e2f3771?vopoq=1&amp;pid=d5635f4f6&amp;color=0,0,0&amp;vtp=1&amp;bbb=1&amp;hb=1"/>
          <p:cNvSpPr/>
          <p:nvPr/>
        </p:nvSpPr>
        <p:spPr>
          <a:xfrm>
            <a:off x="649224" y="1966341"/>
            <a:ext cx="10899648" cy="1033399"/>
          </a:xfrm>
          <a:prstGeom prst="rect">
            <a:avLst/>
          </a:prstGeom>
          <a:noFill/>
        </p:spPr>
        <p:txBody>
          <a:bodyPr wrap="none" lIns="0" tIns="0" rIns="0" bIns="0" rtlCol="0" anchor="t"/>
          <a:lstStyle/>
          <a:p>
            <a:pPr algn="l" latinLnBrk="1">
              <a:lnSpc>
                <a:spcPts val="4400"/>
              </a:lnSpc>
            </a:pPr>
            <a:r>
              <a:rPr lang="en-US" altLang="zh-CN" sz="2400" b="0" i="0" dirty="0">
                <a:solidFill>
                  <a:srgbClr val="FF0000"/>
                </a:solidFill>
                <a:latin typeface="Times New Roman" panose="02020603050405020304" pitchFamily="34" charset="0"/>
                <a:ea typeface="黑体" panose="02010609060101010101" pitchFamily="34" charset="-122"/>
                <a:cs typeface="Times New Roman" panose="02020603050405020304" pitchFamily="34" charset="-120"/>
              </a:rPr>
              <a:t>【解析】</a:t>
            </a: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试管①②中变量为有无食盐，由试管②中铁钉生锈速度比试管</a:t>
            </a: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①中快的</a:t>
            </a:r>
            <a:endPar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200"/>
              </a:lnSpc>
            </a:pP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现象可证明食盐会加速金属锈蚀</a:t>
            </a: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4">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4">
                                            <p:txEl>
                                              <p:pRg st="0" end="0"/>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2155e93b8?sp=1&amp;vopoq=1&amp;pid=d5635f4f6&amp;color=0,0,0&amp;vtp=1&amp;bt=1&amp;bbb=1"/>
          <p:cNvSpPr/>
          <p:nvPr/>
        </p:nvSpPr>
        <p:spPr>
          <a:xfrm>
            <a:off x="649224" y="864000"/>
            <a:ext cx="10899648" cy="1592199"/>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解释】</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marR="0" lvl="0" indent="0" defTabSz="914400" rtl="0" eaLnBrk="1" fontAlgn="auto" latinLnBrk="1" hangingPunct="1">
              <a:lnSpc>
                <a:spcPts val="4400"/>
              </a:lnSpc>
              <a:spcBef>
                <a:spcPts val="0"/>
              </a:spcBef>
              <a:spcAft>
                <a:spcPts val="0"/>
              </a:spcAft>
              <a:buClrTx/>
              <a:buSzTx/>
              <a:buFontTx/>
              <a:buNone/>
              <a:defRPr/>
            </a:pP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（4）根据以上实验，请解释学校铁栅栏涂油漆能防锈的原因：</a:t>
            </a: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________________</a:t>
            </a:r>
            <a:endPar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endParaRPr>
          </a:p>
          <a:p>
            <a:pPr marL="0" marR="0" lvl="0" indent="0" defTabSz="914400" rtl="0" eaLnBrk="1" fontAlgn="auto" latinLnBrk="1" hangingPunct="1">
              <a:lnSpc>
                <a:spcPts val="4200"/>
              </a:lnSpc>
              <a:spcBef>
                <a:spcPts val="0"/>
              </a:spcBef>
              <a:spcAft>
                <a:spcPts val="0"/>
              </a:spcAft>
              <a:buClrTx/>
              <a:buSzTx/>
              <a:buFontTx/>
              <a:buNone/>
              <a:defRPr/>
            </a:pP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_____________________________________________</a:t>
            </a: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p:sp>
        <p:nvSpPr>
          <p:cNvPr id="4" name="QB_6_AN.113_1#2155e93b8.blank?vopoq=1&amp;pid=d5635f4f6&amp;color=0,0,0&amp;vpa=33&amp;vtp=1&amp;bbb=1&amp;hb=1"/>
          <p:cNvSpPr/>
          <p:nvPr/>
        </p:nvSpPr>
        <p:spPr>
          <a:xfrm>
            <a:off x="649224" y="1394860"/>
            <a:ext cx="10894782" cy="1034669"/>
          </a:xfrm>
          <a:prstGeom prst="rect">
            <a:avLst/>
          </a:prstGeom>
          <a:noFill/>
        </p:spPr>
        <p:txBody>
          <a:bodyPr wrap="square" lIns="0" tIns="0" rIns="0" bIns="0" rtlCol="0" anchor="t"/>
          <a:lstStyle/>
          <a:p>
            <a:pPr latinLnBrk="1">
              <a:lnSpc>
                <a:spcPct val="150000"/>
              </a:lnSpc>
            </a:pPr>
            <a:r>
              <a:rPr lang="en-US" altLang="zh-CN" sz="2400" b="0" i="0">
                <a:solidFill>
                  <a:srgbClr val="FF0000"/>
                </a:solidFill>
                <a:latin typeface="宋体" panose="02010600030101010101" pitchFamily="2" charset="-122"/>
                <a:ea typeface="宋体" panose="02010600030101010101" pitchFamily="2" charset="-122"/>
                <a:cs typeface="Times New Roman" panose="02020603050405020304" pitchFamily="34" charset="-120"/>
              </a:rPr>
              <a:t>                                                        </a:t>
            </a: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涂油漆可以使铁栅栏隔绝空气和水分</a:t>
            </a: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，有利于减慢铁栅栏生锈速度</a:t>
            </a:r>
            <a:endParaRPr lang="en-US" altLang="zh-CN" sz="2400" dirty="0"/>
          </a:p>
        </p:txBody>
      </p:sp>
      <p:sp>
        <p:nvSpPr>
          <p:cNvPr id="5" name="QB_6_AS.114_1#ac99ab81f?vopoq=1&amp;pid=d5635f4f6&amp;color=0,0,0&amp;vtp=1&amp;bbb=1"/>
          <p:cNvSpPr/>
          <p:nvPr/>
        </p:nvSpPr>
        <p:spPr>
          <a:xfrm>
            <a:off x="649224" y="2512523"/>
            <a:ext cx="10899648" cy="474599"/>
          </a:xfrm>
          <a:prstGeom prst="rect">
            <a:avLst/>
          </a:prstGeom>
          <a:noFill/>
        </p:spPr>
        <p:txBody>
          <a:bodyPr wrap="none" lIns="0" tIns="0" rIns="0" bIns="0" rtlCol="0" anchor="t"/>
          <a:lstStyle/>
          <a:p>
            <a:pPr algn="l" latinLnBrk="1">
              <a:lnSpc>
                <a:spcPts val="4200"/>
              </a:lnSpc>
            </a:pPr>
            <a:r>
              <a:rPr lang="en-US" altLang="zh-CN" sz="2400" b="0" i="0" dirty="0">
                <a:solidFill>
                  <a:srgbClr val="FF0000"/>
                </a:solidFill>
                <a:latin typeface="Times New Roman" panose="02020603050405020304" pitchFamily="34" charset="0"/>
                <a:ea typeface="黑体" panose="02010609060101010101" pitchFamily="34" charset="-122"/>
                <a:cs typeface="Times New Roman" panose="02020603050405020304" pitchFamily="34" charset="-120"/>
              </a:rPr>
              <a:t>【解析】</a:t>
            </a: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涂油漆可以使铁栅栏隔绝空气和水分，有利于减慢铁栅栏生锈速度。</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4">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5">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115_1#4d1e64109?sp=1&amp;vopoq=1&amp;pid=b202fa8ea&amp;color=0,0,0&amp;vtp=1&amp;bt=1&amp;bbb=1&amp;hb=1"/>
              <p:cNvSpPr/>
              <p:nvPr/>
            </p:nvSpPr>
            <p:spPr>
              <a:xfrm>
                <a:off x="649224" y="864000"/>
                <a:ext cx="10899648" cy="2150999"/>
              </a:xfrm>
              <a:prstGeom prst="rect">
                <a:avLst/>
              </a:prstGeom>
              <a:noFill/>
            </p:spPr>
            <p:txBody>
              <a:bodyPr wrap="none" lIns="0" tIns="0" rIns="0" bIns="0" rtlCol="0" anchor="t"/>
              <a:lstStyle/>
              <a:p>
                <a:pPr algn="l" latinLnBrk="1">
                  <a:lnSpc>
                    <a:spcPts val="4400"/>
                  </a:lnSpc>
                </a:pPr>
                <a:r>
                  <a:rPr lang="en-US" altLang="zh-CN" sz="2400" b="1" i="0" dirty="0">
                    <a:solidFill>
                      <a:srgbClr val="C00000"/>
                    </a:solidFill>
                    <a:latin typeface="Times New Roman" panose="02020603050405020304" pitchFamily="34" charset="0"/>
                    <a:ea typeface="宋体" panose="02010600030101010101" pitchFamily="2" charset="-122"/>
                    <a:cs typeface="Times New Roman" panose="02020603050405020304" pitchFamily="34" charset="-120"/>
                  </a:rPr>
                  <a:t>18.</a:t>
                </a:r>
                <a:r>
                  <a:rPr lang="en-US" altLang="zh-CN" sz="24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[2024河北沧州月考]</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（15</a:t>
                </a:r>
                <a:r>
                  <a:rPr lang="en-US" altLang="zh-CN" sz="2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）同学们通过实验来验证</a:t>
                </a:r>
                <a14:m>
                  <m:oMath xmlns:m="http://schemas.openxmlformats.org/officeDocument/2006/math">
                    <m:r>
                      <m:rPr>
                        <m:sty m:val="p"/>
                      </m:rP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Cu</m:t>
                    </m:r>
                  </m:oMath>
                </a14:m>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14:m>
                  <m:oMath xmlns:m="http://schemas.openxmlformats.org/officeDocument/2006/math">
                    <m:r>
                      <m:rPr>
                        <m:sty m:val="p"/>
                      </m:rP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Fe</m:t>
                    </m:r>
                  </m:oMath>
                </a14:m>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14:m>
                  <m:oMath xmlns:m="http://schemas.openxmlformats.org/officeDocument/2006/math">
                    <m:r>
                      <m:rPr>
                        <m:sty m:val="p"/>
                      </m:rP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Ag</m:t>
                    </m:r>
                  </m:oMath>
                </a14:m>
                <a:r>
                  <a:rPr lang="en-US" altLang="zh-CN" sz="100" b="0"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三种金属的活</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动性</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a:p>
                <a:pPr latinLnBrk="1">
                  <a:lnSpc>
                    <a:spcPts val="44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实验室提供的试剂有</a:t>
                </a:r>
                <a14:m>
                  <m:oMath xmlns:m="http://schemas.openxmlformats.org/officeDocument/2006/math">
                    <m:r>
                      <m:rPr>
                        <m:sty m:val="p"/>
                      </m:rP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Cu</m:t>
                    </m:r>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sSub>
                      <m:sSubPr>
                        <m:ctrlPr>
                          <a:rPr lang="en-US" altLang="zh-CN" sz="2400" b="0" i="1"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bPr>
                      <m:e>
                        <m:r>
                          <m:rPr>
                            <m:sty m:val="p"/>
                          </m:rP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NO</m:t>
                        </m:r>
                      </m:e>
                      <m:sub>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3</m:t>
                        </m:r>
                      </m:sub>
                    </m:sSub>
                    <m:sSub>
                      <m:sSubPr>
                        <m:ctrlPr>
                          <a:rPr lang="en-US" altLang="zh-CN" sz="2400" b="0" i="1"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e>
                      <m:sub>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2</m:t>
                        </m:r>
                      </m:sub>
                    </m:sSub>
                  </m:oMath>
                </a14:m>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溶液、</a:t>
                </a:r>
                <a14:m>
                  <m:oMath xmlns:m="http://schemas.openxmlformats.org/officeDocument/2006/math">
                    <m:sSub>
                      <m:sSubPr>
                        <m:ctrlPr>
                          <a:rPr lang="en-US" altLang="zh-CN" sz="2400" b="0" i="1"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bPr>
                      <m:e>
                        <m:r>
                          <m:rPr>
                            <m:sty m:val="p"/>
                          </m:rP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AgNO</m:t>
                        </m:r>
                      </m:e>
                      <m:sub>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3</m:t>
                        </m:r>
                      </m:sub>
                    </m:sSub>
                  </m:oMath>
                </a14:m>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溶液、</a:t>
                </a:r>
                <a14:m>
                  <m:oMath xmlns:m="http://schemas.openxmlformats.org/officeDocument/2006/math">
                    <m:r>
                      <m:rPr>
                        <m:sty m:val="p"/>
                      </m:rP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Fe</m:t>
                    </m:r>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sSub>
                      <m:sSubPr>
                        <m:ctrlPr>
                          <a:rPr lang="en-US" altLang="zh-CN" sz="2400" b="0" i="1"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bPr>
                      <m:e>
                        <m:r>
                          <m:rPr>
                            <m:sty m:val="p"/>
                          </m:rP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NO</m:t>
                        </m:r>
                      </m:e>
                      <m:sub>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3</m:t>
                        </m:r>
                      </m:sub>
                    </m:sSub>
                    <m:sSub>
                      <m:sSubPr>
                        <m:ctrlPr>
                          <a:rPr lang="en-US" altLang="zh-CN" sz="2400" b="0" i="1"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e>
                      <m:sub>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2</m:t>
                        </m:r>
                      </m:sub>
                    </m:sSub>
                  </m:oMath>
                </a14:m>
                <a:r>
                  <a:rPr lang="en-US" altLang="zh-CN" sz="100" b="0"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溶液、稀硫酸、</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铜丝、</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2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铁丝</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、银丝、铝丝。</a:t>
                </a:r>
                <a:endParaRPr lang="en-US" altLang="zh-CN" sz="2400" dirty="0"/>
              </a:p>
            </p:txBody>
          </p:sp>
        </mc:Choice>
        <mc:Fallback>
          <p:sp>
            <p:nvSpPr>
              <p:cNvPr id="2" name="QO_5_BD.115_1#4d1e64109?sp=1&amp;vopoq=1&amp;pid=b202fa8ea&amp;color=0,0,0&amp;vtp=1&amp;bt=1&amp;bbb=1&amp;hb=1"/>
              <p:cNvSpPr>
                <a:spLocks noRot="1" noChangeAspect="1" noMove="1" noResize="1" noEditPoints="1" noAdjustHandles="1" noChangeArrowheads="1" noChangeShapeType="1" noTextEdit="1"/>
              </p:cNvSpPr>
              <p:nvPr/>
            </p:nvSpPr>
            <p:spPr>
              <a:xfrm>
                <a:off x="649224" y="864000"/>
                <a:ext cx="10899648" cy="2150999"/>
              </a:xfrm>
              <a:prstGeom prst="rect">
                <a:avLst/>
              </a:prstGeom>
              <a:blipFill rotWithShape="1">
                <a:blip r:embed="rId1"/>
                <a:stretch>
                  <a:fillRect l="-2" t="-19" r="-1962" b="-2715"/>
                </a:stretch>
              </a:blipFill>
            </p:spPr>
            <p:txBody>
              <a:bodyPr/>
              <a:lstStyle/>
              <a:p>
                <a:r>
                  <a:rPr lang="zh-CN" altLang="en-US">
                    <a:noFill/>
                  </a:rPr>
                  <a:t> </a:t>
                </a:r>
              </a:p>
            </p:txBody>
          </p:sp>
        </mc:Fallback>
      </mc:AlternateContent>
      <p:sp>
        <p:nvSpPr>
          <p:cNvPr id="3" name="QO_5_BD.115_2#4d1e64109?vopoq=1&amp;pid=b202fa8ea&amp;color=0,0,0&amp;vtp=1&amp;bbb=1"/>
          <p:cNvSpPr/>
          <p:nvPr/>
        </p:nvSpPr>
        <p:spPr>
          <a:xfrm>
            <a:off x="649224" y="3058623"/>
            <a:ext cx="10899648" cy="474599"/>
          </a:xfrm>
          <a:prstGeom prst="rect">
            <a:avLst/>
          </a:prstGeom>
          <a:noFill/>
        </p:spPr>
        <p:txBody>
          <a:bodyPr wrap="none" lIns="0" tIns="0" rIns="0" bIns="0" rtlCol="0" anchor="t"/>
          <a:lstStyle/>
          <a:p>
            <a:pPr algn="l" latinLnBrk="1">
              <a:lnSpc>
                <a:spcPts val="42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Ⅰ.小华同学设计并完成了如下实验：</a:t>
            </a:r>
            <a:endParaRPr lang="en-US" altLang="zh-CN" sz="2400" dirty="0"/>
          </a:p>
        </p:txBody>
      </p:sp>
      <p:pic>
        <p:nvPicPr>
          <p:cNvPr id="4" name="QO_5_BD.115_3#4d1e64109?vopoq=1&amp;pid=b202fa8ea&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2578608" y="3664350"/>
            <a:ext cx="7031736" cy="2075688"/>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split dir="in"/>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16_1#209a729e4?vopoq=1&amp;pid=4d1e64109&amp;color=0,0,0&amp;vtp=1&amp;bt=1&amp;bbb=1&amp;hb=1"/>
          <p:cNvSpPr/>
          <p:nvPr/>
        </p:nvSpPr>
        <p:spPr>
          <a:xfrm>
            <a:off x="649224" y="859536"/>
            <a:ext cx="10899648" cy="1033399"/>
          </a:xfrm>
          <a:prstGeom prst="rect">
            <a:avLst/>
          </a:prstGeom>
          <a:noFill/>
        </p:spPr>
        <p:txBody>
          <a:bodyPr wrap="none" lIns="0" tIns="0" rIns="0" bIns="0" rtlCol="0" anchor="t"/>
          <a:lstStyle/>
          <a:p>
            <a:pPr algn="l" latinLnBrk="1">
              <a:lnSpc>
                <a:spcPts val="44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）你认为小华所做的实验</a:t>
            </a:r>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填序号）是多余的，实验</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④中发生反应的化学</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2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方程式为</a:t>
            </a:r>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solidFill>
                <a:srgbClr val="000000"/>
              </a:solidFill>
            </a:endParaRPr>
          </a:p>
        </p:txBody>
      </p:sp>
      <p:sp>
        <p:nvSpPr>
          <p:cNvPr id="3" name="QB_6_AN.117_1#209a729e4.blank?vopoq=1&amp;pid=4d1e64109&amp;color=0,0,0&amp;vpa=34&amp;vtp=1"/>
          <p:cNvSpPr/>
          <p:nvPr/>
        </p:nvSpPr>
        <p:spPr>
          <a:xfrm>
            <a:off x="4475892" y="831596"/>
            <a:ext cx="525463" cy="474599"/>
          </a:xfrm>
          <a:prstGeom prst="rect">
            <a:avLst/>
          </a:prstGeom>
          <a:noFill/>
        </p:spPr>
        <p:txBody>
          <a:bodyPr wrap="none" lIns="0" tIns="0" rIns="0" bIns="0" rtlCol="0" anchor="t"/>
          <a:lstStyle/>
          <a:p>
            <a:pPr algn="ctr" latinLnBrk="1">
              <a:lnSpc>
                <a:spcPts val="4200"/>
              </a:lnSpc>
            </a:pP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③</a:t>
            </a:r>
            <a:endParaRPr lang="en-US" altLang="zh-CN" sz="2400" dirty="0">
              <a:solidFill>
                <a:srgbClr val="FF0000"/>
              </a:solidFill>
            </a:endParaRPr>
          </a:p>
        </p:txBody>
      </p:sp>
      <mc:AlternateContent xmlns:mc="http://schemas.openxmlformats.org/markup-compatibility/2006">
        <mc:Choice xmlns:a14="http://schemas.microsoft.com/office/drawing/2010/main" Requires="a14">
          <p:sp>
            <p:nvSpPr>
              <p:cNvPr id="4" name="QB_6_AN.118_1#209a729e4.blank?vopoq=1&amp;pid=4d1e64109&amp;color=0,0,0&amp;vpa=35&amp;vtp=1&amp;bbb=1&amp;rh=31.66"/>
              <p:cNvSpPr/>
              <p:nvPr/>
            </p:nvSpPr>
            <p:spPr>
              <a:xfrm>
                <a:off x="1930336" y="1435608"/>
                <a:ext cx="4603115" cy="396494"/>
              </a:xfrm>
              <a:prstGeom prst="rect">
                <a:avLst/>
              </a:prstGeom>
              <a:noFill/>
            </p:spPr>
            <p:txBody>
              <a:bodyPr wrap="none" lIns="0" tIns="0" rIns="0" bIns="0" rtlCol="0" anchor="t"/>
              <a:lstStyle/>
              <a:p>
                <a:pPr algn="ctr" latinLnBrk="1">
                  <a:lnSpc>
                    <a:spcPts val="3200"/>
                  </a:lnSpc>
                </a:pPr>
                <a14:m>
                  <m:oMath xmlns:m="http://schemas.openxmlformats.org/officeDocument/2006/math">
                    <m:r>
                      <m:rPr>
                        <m:sty m:val="p"/>
                      </m:rPr>
                      <a:rPr lang="en-US" altLang="zh-CN" sz="2400" b="0" i="0" dirty="0" smtClean="0">
                        <a:solidFill>
                          <a:srgbClr val="FF0000"/>
                        </a:solidFill>
                        <a:latin typeface="Cambria Math" panose="02040503050406030204" pitchFamily="18" charset="0"/>
                        <a:ea typeface="宋体" panose="02010600030101010101" pitchFamily="2" charset="-122"/>
                        <a:cs typeface="Times New Roman" panose="02020603050405020304" pitchFamily="34" charset="-120"/>
                      </a:rPr>
                      <m:t>Cu</m:t>
                    </m:r>
                    <m:r>
                      <a:rPr lang="en-US" altLang="zh-CN" sz="2400" b="0" i="0" dirty="0" smtClean="0">
                        <a:solidFill>
                          <a:srgbClr val="FF0000"/>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0" i="0" dirty="0" smtClean="0">
                        <a:solidFill>
                          <a:srgbClr val="FF0000"/>
                        </a:solidFill>
                        <a:latin typeface="Cambria Math" panose="02040503050406030204" pitchFamily="18" charset="0"/>
                        <a:ea typeface="宋体" panose="02010600030101010101" pitchFamily="2" charset="-122"/>
                        <a:cs typeface="Times New Roman" panose="02020603050405020304" pitchFamily="34" charset="-120"/>
                      </a:rPr>
                      <m:t>2</m:t>
                    </m:r>
                    <m:sSub>
                      <m:sSubPr>
                        <m:ctrlPr>
                          <a:rPr lang="en-US" altLang="zh-CN" sz="2400" b="0" i="1" dirty="0" smtClean="0">
                            <a:solidFill>
                              <a:srgbClr val="FF0000"/>
                            </a:solidFill>
                            <a:latin typeface="Cambria Math" panose="02040503050406030204" pitchFamily="18" charset="0"/>
                            <a:ea typeface="宋体" panose="02010600030101010101" pitchFamily="2" charset="-122"/>
                            <a:cs typeface="Times New Roman" panose="02020603050405020304" pitchFamily="34" charset="-120"/>
                          </a:rPr>
                        </m:ctrlPr>
                      </m:sSubPr>
                      <m:e>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AgNO</m:t>
                        </m:r>
                      </m:e>
                      <m:sub>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3</m:t>
                        </m:r>
                      </m:sub>
                    </m:sSub>
                    <m:r>
                      <a:rPr lang="en-US" altLang="zh-CN" sz="2400" b="0" i="0" dirty="0" smtClean="0">
                        <a:solidFill>
                          <a:srgbClr val="FF0000"/>
                        </a:solidFill>
                        <a:latin typeface="Cambria Math" panose="02040503050406030204" pitchFamily="18" charset="0"/>
                        <a:ea typeface="宋体" panose="02010600030101010101" pitchFamily="2" charset="-122"/>
                        <a:cs typeface="Times New Roman" panose="02020603050405020304" pitchFamily="34" charset="-120"/>
                      </a:rPr>
                      <m:t> </m:t>
                    </m:r>
                    <m:m>
                      <m:mPr>
                        <m:mcs>
                          <m:mc>
                            <m:mcPr>
                              <m:count m:val="1"/>
                              <m:mcJc m:val="center"/>
                            </m:mcPr>
                          </m:mc>
                        </m:mcs>
                        <m:ctrlPr>
                          <a:rPr lang="en-US" altLang="zh-CN" i="1" baseline="-30000" smtClean="0">
                            <a:solidFill>
                              <a:srgbClr val="FF0000"/>
                            </a:solidFill>
                            <a:latin typeface="Cambria Math" panose="02040503050406030204" pitchFamily="18" charset="0"/>
                          </a:rPr>
                        </m:ctrlPr>
                      </m:mPr>
                      <m:mr>
                        <m:e>
                          <m:bar>
                            <m:barPr>
                              <m:ctrlPr>
                                <a:rPr lang="en-US" altLang="zh-CN" sz="2400" b="0" i="1" baseline="-2000">
                                  <a:solidFill>
                                    <a:srgbClr val="FF0000"/>
                                  </a:solidFill>
                                  <a:latin typeface="Cambria Math" panose="02040503050406030204" pitchFamily="18" charset="0"/>
                                </a:rPr>
                              </m:ctrlPr>
                            </m:barPr>
                            <m:e>
                              <m:bar>
                                <m:barPr>
                                  <m:ctrlPr>
                                    <a:rPr lang="en-US" altLang="zh-CN" sz="2400" b="0" i="1" baseline="-8000">
                                      <a:solidFill>
                                        <a:srgbClr val="FF0000"/>
                                      </a:solidFill>
                                      <a:latin typeface="Cambria Math" panose="02040503050406030204" pitchFamily="18" charset="0"/>
                                    </a:rPr>
                                  </m:ctrlPr>
                                </m:barPr>
                                <m:e>
                                  <m:r>
                                    <a:rPr lang="en-US" altLang="zh-CN" sz="2400" b="0" baseline="-12000">
                                      <a:solidFill>
                                        <a:srgbClr val="FF0000"/>
                                      </a:solidFill>
                                      <a:latin typeface="Cambria Math" panose="02040503050406030204" pitchFamily="18" charset="0"/>
                                    </a:rPr>
                                    <m:t>         </m:t>
                                  </m:r>
                                </m:e>
                              </m:bar>
                            </m:e>
                          </m:bar>
                        </m:e>
                      </m:mr>
                      <m:mr>
                        <m:e>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 </m:t>
                          </m:r>
                        </m:e>
                      </m:mr>
                    </m:m>
                    <m:r>
                      <a:rPr lang="en-US" altLang="zh-CN" sz="2400" b="0" i="0" dirty="0" smtClean="0">
                        <a:solidFill>
                          <a:srgbClr val="FF0000"/>
                        </a:solidFill>
                        <a:latin typeface="Cambria Math" panose="02040503050406030204" pitchFamily="18" charset="0"/>
                        <a:ea typeface="宋体" panose="02010600030101010101" pitchFamily="2" charset="-122"/>
                        <a:cs typeface="Times New Roman" panose="02020603050405020304" pitchFamily="34" charset="-120"/>
                      </a:rPr>
                      <m:t> </m:t>
                    </m:r>
                    <m:r>
                      <m:rPr>
                        <m:sty m:val="p"/>
                      </m:rPr>
                      <a:rPr lang="en-US" altLang="zh-CN" sz="2400" b="0" i="0" dirty="0" smtClean="0">
                        <a:solidFill>
                          <a:srgbClr val="FF0000"/>
                        </a:solidFill>
                        <a:latin typeface="Cambria Math" panose="02040503050406030204" pitchFamily="18" charset="0"/>
                        <a:ea typeface="宋体" panose="02010600030101010101" pitchFamily="2" charset="-122"/>
                        <a:cs typeface="Times New Roman" panose="02020603050405020304" pitchFamily="34" charset="-120"/>
                      </a:rPr>
                      <m:t>Cu</m:t>
                    </m:r>
                    <m:r>
                      <a:rPr lang="en-US" altLang="zh-CN" sz="2400" b="0" i="0" dirty="0" smtClean="0">
                        <a:solidFill>
                          <a:srgbClr val="FF0000"/>
                        </a:solidFill>
                        <a:latin typeface="Cambria Math" panose="02040503050406030204" pitchFamily="18" charset="0"/>
                        <a:ea typeface="宋体" panose="02010600030101010101" pitchFamily="2" charset="-122"/>
                        <a:cs typeface="Times New Roman" panose="02020603050405020304" pitchFamily="34" charset="-120"/>
                      </a:rPr>
                      <m:t>(</m:t>
                    </m:r>
                    <m:sSub>
                      <m:sSubPr>
                        <m:ctrlPr>
                          <a:rPr lang="en-US" altLang="zh-CN" sz="2400" b="0" i="1" dirty="0" smtClean="0">
                            <a:solidFill>
                              <a:srgbClr val="FF0000"/>
                            </a:solidFill>
                            <a:latin typeface="Cambria Math" panose="02040503050406030204" pitchFamily="18" charset="0"/>
                            <a:ea typeface="宋体" panose="02010600030101010101" pitchFamily="2" charset="-122"/>
                            <a:cs typeface="Times New Roman" panose="02020603050405020304" pitchFamily="34" charset="-120"/>
                          </a:rPr>
                        </m:ctrlPr>
                      </m:sSubPr>
                      <m:e>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NO</m:t>
                        </m:r>
                      </m:e>
                      <m:sub>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3</m:t>
                        </m:r>
                      </m:sub>
                    </m:sSub>
                    <m:sSub>
                      <m:sSubPr>
                        <m:ctrlPr>
                          <a:rPr lang="en-US" altLang="zh-CN" sz="2400" b="0" i="1" dirty="0" smtClean="0">
                            <a:solidFill>
                              <a:srgbClr val="FF0000"/>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m:t>
                        </m:r>
                      </m:e>
                      <m:sub>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2</m:t>
                        </m:r>
                      </m:sub>
                    </m:sSub>
                    <m:r>
                      <a:rPr lang="en-US" altLang="zh-CN" sz="2400" b="0" i="0" dirty="0" smtClean="0">
                        <a:solidFill>
                          <a:srgbClr val="FF0000"/>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0" i="0" dirty="0" smtClean="0">
                        <a:solidFill>
                          <a:srgbClr val="FF0000"/>
                        </a:solidFill>
                        <a:latin typeface="Cambria Math" panose="02040503050406030204" pitchFamily="18" charset="0"/>
                        <a:ea typeface="宋体" panose="02010600030101010101" pitchFamily="2" charset="-122"/>
                        <a:cs typeface="Times New Roman" panose="02020603050405020304" pitchFamily="34" charset="-120"/>
                      </a:rPr>
                      <m:t>2</m:t>
                    </m:r>
                    <m:r>
                      <m:rPr>
                        <m:sty m:val="p"/>
                      </m:rPr>
                      <a:rPr lang="en-US" altLang="zh-CN" sz="2400" b="0" i="0" dirty="0" smtClean="0">
                        <a:solidFill>
                          <a:srgbClr val="FF0000"/>
                        </a:solidFill>
                        <a:latin typeface="Cambria Math" panose="02040503050406030204" pitchFamily="18" charset="0"/>
                        <a:ea typeface="宋体" panose="02010600030101010101" pitchFamily="2" charset="-122"/>
                        <a:cs typeface="Times New Roman" panose="02020603050405020304" pitchFamily="34" charset="-120"/>
                      </a:rPr>
                      <m:t>Ag</m:t>
                    </m:r>
                  </m:oMath>
                </a14:m>
                <a:r>
                  <a:rPr lang="en-US" altLang="zh-CN" sz="100" b="0"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endParaRPr lang="en-US" altLang="zh-CN" sz="100" dirty="0"/>
              </a:p>
            </p:txBody>
          </p:sp>
        </mc:Choice>
        <mc:Fallback>
          <p:sp>
            <p:nvSpPr>
              <p:cNvPr id="4" name="QB_6_AN.118_1#209a729e4.blank?vopoq=1&amp;pid=4d1e64109&amp;color=0,0,0&amp;vpa=35&amp;vtp=1&amp;bbb=1&amp;rh=31.66"/>
              <p:cNvSpPr>
                <a:spLocks noRot="1" noChangeAspect="1" noMove="1" noResize="1" noEditPoints="1" noAdjustHandles="1" noChangeArrowheads="1" noChangeShapeType="1" noTextEdit="1"/>
              </p:cNvSpPr>
              <p:nvPr/>
            </p:nvSpPr>
            <p:spPr>
              <a:xfrm>
                <a:off x="1930336" y="1435608"/>
                <a:ext cx="4603115" cy="396494"/>
              </a:xfrm>
              <a:prstGeom prst="rect">
                <a:avLst/>
              </a:prstGeom>
              <a:blipFill rotWithShape="1">
                <a:blip r:embed="rId1"/>
                <a:stretch>
                  <a:fillRect l="-12" t="-31678" r="12" b="-16784"/>
                </a:stretch>
              </a:blipFill>
            </p:spPr>
            <p:txBody>
              <a:bodyPr/>
              <a:lstStyle/>
              <a:p>
                <a:r>
                  <a:rPr lang="zh-CN" altLang="en-US">
                    <a:noFill/>
                  </a:rPr>
                  <a:t> </a:t>
                </a:r>
              </a:p>
            </p:txBody>
          </p:sp>
        </mc:Fallback>
      </mc:AlternateContent>
      <p:sp>
        <p:nvSpPr>
          <p:cNvPr id="5" name="QB_6_AS.119_1#209a729e4?vopoq=1&amp;pid=4d1e64109&amp;color=0,0,0&amp;vtp=1&amp;bbb=1&amp;hb=1"/>
          <p:cNvSpPr/>
          <p:nvPr/>
        </p:nvSpPr>
        <p:spPr>
          <a:xfrm>
            <a:off x="649224" y="1966341"/>
            <a:ext cx="10899648" cy="1592199"/>
          </a:xfrm>
          <a:prstGeom prst="rect">
            <a:avLst/>
          </a:prstGeom>
          <a:noFill/>
        </p:spPr>
        <p:txBody>
          <a:bodyPr wrap="none" lIns="0" tIns="0" rIns="0" bIns="0" rtlCol="0" anchor="t"/>
          <a:lstStyle/>
          <a:p>
            <a:pPr algn="l" latinLnBrk="1">
              <a:lnSpc>
                <a:spcPts val="4400"/>
              </a:lnSpc>
            </a:pPr>
            <a:r>
              <a:rPr lang="en-US" altLang="zh-CN" sz="2400" b="0" i="0" dirty="0">
                <a:solidFill>
                  <a:srgbClr val="FF0000"/>
                </a:solidFill>
                <a:latin typeface="Times New Roman" panose="02020603050405020304" pitchFamily="34" charset="0"/>
                <a:ea typeface="黑体" panose="02010609060101010101" pitchFamily="34" charset="-122"/>
                <a:cs typeface="Times New Roman" panose="02020603050405020304" pitchFamily="34" charset="-120"/>
              </a:rPr>
              <a:t>【解析】</a:t>
            </a: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由实验①②可知，铁的金属活动性比铜强，由实验④可知</a:t>
            </a: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，铜的金属活</a:t>
            </a:r>
            <a:endPar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动性比银强</a:t>
            </a: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，无需再做实验③银与稀硫酸的反应；实验</a:t>
            </a: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④是铜和硝酸银反应生成</a:t>
            </a:r>
            <a:endPar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200"/>
              </a:lnSpc>
            </a:pP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硝酸铜和银</a:t>
            </a: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，据此书写反应的化学方程式。</a:t>
            </a:r>
            <a:endParaRPr lang="en-US" altLang="zh-CN" sz="2400" dirty="0">
              <a:solidFill>
                <a:srgbClr val="FF0000"/>
              </a:solidFill>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4">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4">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5">
                                            <p:bg/>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5">
                                            <p:txEl>
                                              <p:pRg st="0" end="0"/>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499"/>
                                          </p:stCondLst>
                                        </p:cTn>
                                        <p:tgtEl>
                                          <p:spTgt spid="5">
                                            <p:txEl>
                                              <p:pRg st="1" end="1"/>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499"/>
                                          </p:stCondLst>
                                        </p:cTn>
                                        <p:tgtEl>
                                          <p:spTgt spid="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d451e508c?vopoq=1&amp;pid=4d1e64109&amp;color=0,0,0&amp;vtp=1&amp;bt=1&amp;bbb=1"/>
          <p:cNvSpPr/>
          <p:nvPr/>
        </p:nvSpPr>
        <p:spPr>
          <a:xfrm>
            <a:off x="649224" y="859536"/>
            <a:ext cx="10899648" cy="1592199"/>
          </a:xfrm>
          <a:prstGeom prst="rect">
            <a:avLst/>
          </a:prstGeom>
          <a:noFill/>
        </p:spPr>
        <p:txBody>
          <a:bodyPr wrap="none" lIns="0" tIns="0" rIns="0" bIns="0" rtlCol="0" anchor="t"/>
          <a:lstStyle/>
          <a:p>
            <a:pPr algn="l" latinLnBrk="1">
              <a:lnSpc>
                <a:spcPts val="44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Ⅱ.小贝只选用了上述药品中的三种，通过两步实验，</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也达到了实验目的。</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marR="0" lvl="0" indent="0" defTabSz="914400" rtl="0" eaLnBrk="1" fontAlgn="auto" latinLnBrk="1" hangingPunct="1">
              <a:lnSpc>
                <a:spcPts val="4400"/>
              </a:lnSpc>
              <a:spcBef>
                <a:spcPts val="0"/>
              </a:spcBef>
              <a:spcAft>
                <a:spcPts val="0"/>
              </a:spcAft>
              <a:buClrTx/>
              <a:buSzTx/>
              <a:buFontTx/>
              <a:buNone/>
              <a:defRPr/>
            </a:pP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（2）他选用的三种试剂是</a:t>
            </a: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________________________________________________</a:t>
            </a:r>
            <a:endPar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endParaRPr>
          </a:p>
          <a:p>
            <a:pPr marL="0" marR="0" lvl="0" indent="0" defTabSz="914400" rtl="0" eaLnBrk="1" fontAlgn="auto" latinLnBrk="1" hangingPunct="1">
              <a:lnSpc>
                <a:spcPts val="4200"/>
              </a:lnSpc>
              <a:spcBef>
                <a:spcPts val="0"/>
              </a:spcBef>
              <a:spcAft>
                <a:spcPts val="0"/>
              </a:spcAft>
              <a:buClrTx/>
              <a:buSzTx/>
              <a:buFontTx/>
              <a:buNone/>
              <a:defRPr/>
            </a:pPr>
            <a:r>
              <a:rPr kumimoji="0" lang="en-US" altLang="zh-CN" sz="24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___________________</a:t>
            </a: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（写出一种组合即可）。</a:t>
            </a:r>
            <a:endParaRPr lang="en-US" altLang="zh-CN" sz="2400" dirty="0"/>
          </a:p>
        </p:txBody>
      </p:sp>
      <mc:AlternateContent xmlns:mc="http://schemas.openxmlformats.org/markup-compatibility/2006">
        <mc:Choice xmlns:a14="http://schemas.microsoft.com/office/drawing/2010/main" Requires="a14">
          <p:sp>
            <p:nvSpPr>
              <p:cNvPr id="4" name="QB_6_AN.121_1#d451e508c.blank?vopoq=1&amp;pid=4d1e64109&amp;color=0,0,0&amp;vpa=36&amp;vtp=1&amp;bbb=1&amp;hb=1"/>
              <p:cNvSpPr/>
              <p:nvPr/>
            </p:nvSpPr>
            <p:spPr>
              <a:xfrm>
                <a:off x="649224" y="1380236"/>
                <a:ext cx="10894782" cy="1052449"/>
              </a:xfrm>
              <a:prstGeom prst="rect">
                <a:avLst/>
              </a:prstGeom>
              <a:noFill/>
            </p:spPr>
            <p:txBody>
              <a:bodyPr wrap="square" lIns="0" tIns="0" rIns="0" bIns="0" rtlCol="0" anchor="t"/>
              <a:lstStyle/>
              <a:p>
                <a:pPr latinLnBrk="1">
                  <a:lnSpc>
                    <a:spcPts val="4380"/>
                  </a:lnSpc>
                </a:pPr>
                <a:r>
                  <a:rPr lang="en-US" altLang="zh-CN" sz="2400" b="0" i="0" kern="0">
                    <a:solidFill>
                      <a:srgbClr val="FFFFFF"/>
                    </a:solidFill>
                    <a:latin typeface="宋体" panose="02010600030101010101" pitchFamily="2" charset="-122"/>
                    <a:ea typeface="宋体" panose="02010600030101010101" pitchFamily="2" charset="-122"/>
                    <a:cs typeface="Times New Roman" panose="02020603050405020304" pitchFamily="34" charset="-120"/>
                  </a:rPr>
                  <a:t>                        </a:t>
                </a:r>
                <a14:m>
                  <m:oMath xmlns:m="http://schemas.openxmlformats.org/officeDocument/2006/math">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Cu</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m:t>
                    </m:r>
                    <m:sSub>
                      <m:sSubPr>
                        <m:ctrlPr>
                          <a:rPr lang="en-US" altLang="zh-CN" sz="2400" b="0" i="1"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ctrlPr>
                      </m:sSubPr>
                      <m:e>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NO</m:t>
                        </m:r>
                      </m:e>
                      <m:sub>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3</m:t>
                        </m:r>
                      </m:sub>
                    </m:sSub>
                    <m:sSub>
                      <m:sSubPr>
                        <m:ctrlPr>
                          <a:rPr lang="en-US" altLang="zh-CN" sz="2400" b="0" i="1"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m:t>
                        </m:r>
                      </m:e>
                      <m:sub>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2</m:t>
                        </m:r>
                      </m:sub>
                    </m:sSub>
                  </m:oMath>
                </a14:m>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溶液、铁丝、银丝［或</a:t>
                </a:r>
                <a14:m>
                  <m:oMath xmlns:m="http://schemas.openxmlformats.org/officeDocument/2006/math">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Fe</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m:t>
                    </m:r>
                    <m:sSub>
                      <m:sSubPr>
                        <m:ctrlPr>
                          <a:rPr lang="en-US" altLang="zh-CN" sz="2400" b="0" i="1"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ctrlPr>
                      </m:sSubPr>
                      <m:e>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NO</m:t>
                        </m:r>
                      </m:e>
                      <m:sub>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3</m:t>
                        </m:r>
                      </m:sub>
                    </m:sSub>
                    <m:sSub>
                      <m:sSubPr>
                        <m:ctrlPr>
                          <a:rPr lang="en-US" altLang="zh-CN" sz="2400" b="0" i="1"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m:t>
                        </m:r>
                      </m:e>
                      <m:sub>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2</m:t>
                        </m:r>
                      </m:sub>
                    </m:sSub>
                  </m:oMath>
                </a14:m>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溶液、</a:t>
                </a:r>
                <a14:m>
                  <m:oMath xmlns:m="http://schemas.openxmlformats.org/officeDocument/2006/math">
                    <m:sSub>
                      <m:sSubPr>
                        <m:ctrlPr>
                          <a:rPr lang="en-US" altLang="zh-CN" sz="2400" b="0" i="1"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ctrlPr>
                      </m:sSubPr>
                      <m:e>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AgNO</m:t>
                        </m:r>
                      </m:e>
                      <m:sub>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3</m:t>
                        </m:r>
                      </m:sub>
                    </m:sSub>
                  </m:oMath>
                </a14:m>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溶液、铜丝］</a:t>
                </a:r>
                <a:endParaRPr lang="en-US" altLang="zh-CN" sz="100" dirty="0"/>
              </a:p>
            </p:txBody>
          </p:sp>
        </mc:Choice>
        <mc:Fallback>
          <p:sp>
            <p:nvSpPr>
              <p:cNvPr id="4" name="QB_6_AN.121_1#d451e508c.blank?vopoq=1&amp;pid=4d1e64109&amp;color=0,0,0&amp;vpa=36&amp;vtp=1&amp;bbb=1&amp;hb=1"/>
              <p:cNvSpPr>
                <a:spLocks noRot="1" noChangeAspect="1" noMove="1" noResize="1" noEditPoints="1" noAdjustHandles="1" noChangeArrowheads="1" noChangeShapeType="1" noTextEdit="1"/>
              </p:cNvSpPr>
              <p:nvPr/>
            </p:nvSpPr>
            <p:spPr>
              <a:xfrm>
                <a:off x="649224" y="1380236"/>
                <a:ext cx="10894782" cy="1052449"/>
              </a:xfrm>
              <a:prstGeom prst="rect">
                <a:avLst/>
              </a:prstGeom>
              <a:blipFill rotWithShape="1">
                <a:blip r:embed="rId1"/>
                <a:stretch>
                  <a:fillRect l="-2" t="-36" r="3" b="-5672"/>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6_AS.122_1#00221c061?vopoq=1&amp;pid=4d1e64109&amp;color=0,0,0&amp;vtp=1&amp;bbb=1&amp;hb=1"/>
              <p:cNvSpPr/>
              <p:nvPr/>
            </p:nvSpPr>
            <p:spPr>
              <a:xfrm>
                <a:off x="649224" y="2451100"/>
                <a:ext cx="10899648" cy="2150999"/>
              </a:xfrm>
              <a:prstGeom prst="rect">
                <a:avLst/>
              </a:prstGeom>
              <a:noFill/>
            </p:spPr>
            <p:txBody>
              <a:bodyPr wrap="none" lIns="0" tIns="0" rIns="0" bIns="0" rtlCol="0" anchor="t"/>
              <a:lstStyle/>
              <a:p>
                <a:pPr algn="l" latinLnBrk="1">
                  <a:lnSpc>
                    <a:spcPts val="4400"/>
                  </a:lnSpc>
                </a:pPr>
                <a:r>
                  <a:rPr lang="en-US" altLang="zh-CN" sz="2400" b="0" i="0" dirty="0">
                    <a:solidFill>
                      <a:srgbClr val="FF0000"/>
                    </a:solidFill>
                    <a:latin typeface="Times New Roman" panose="02020603050405020304" pitchFamily="34" charset="0"/>
                    <a:ea typeface="黑体" panose="02010609060101010101" pitchFamily="34" charset="-122"/>
                    <a:cs typeface="Times New Roman" panose="02020603050405020304" pitchFamily="34" charset="-120"/>
                  </a:rPr>
                  <a:t>【解析】</a:t>
                </a: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由于金属活动性：</a:t>
                </a:r>
                <a14:m>
                  <m:oMath xmlns:m="http://schemas.openxmlformats.org/officeDocument/2006/math">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Fe</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&gt;</m:t>
                    </m:r>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Cu</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&gt;</m:t>
                    </m:r>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Ag</m:t>
                    </m:r>
                  </m:oMath>
                </a14:m>
                <a:r>
                  <a:rPr lang="en-US" altLang="zh-CN" sz="100" b="0"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,在验证三种金属活动性强弱时</a:t>
                </a: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，可取中</a:t>
                </a:r>
                <a:endPar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间金属对应的盐溶液和两端的金属单质分别反应或取中间的金属单质与两端的金</a:t>
                </a:r>
                <a:endPar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属对应的盐溶液分别反应</a:t>
                </a: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，即试剂组合为</a:t>
                </a:r>
                <a14:m>
                  <m:oMath xmlns:m="http://schemas.openxmlformats.org/officeDocument/2006/math">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Cu</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m:t>
                    </m:r>
                    <m:sSub>
                      <m:sSubPr>
                        <m:ctrlPr>
                          <a:rPr lang="en-US" altLang="zh-CN" sz="2400" b="0" i="1"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ctrlPr>
                      </m:sSubPr>
                      <m:e>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NO</m:t>
                        </m:r>
                      </m:e>
                      <m:sub>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3</m:t>
                        </m:r>
                      </m:sub>
                    </m:sSub>
                    <m:sSub>
                      <m:sSubPr>
                        <m:ctrlPr>
                          <a:rPr lang="en-US" altLang="zh-CN" sz="2400" b="0" i="1"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m:t>
                        </m:r>
                      </m:e>
                      <m:sub>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2</m:t>
                        </m:r>
                      </m:sub>
                    </m:sSub>
                  </m:oMath>
                </a14:m>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溶液、铁丝、银丝或</a:t>
                </a:r>
                <a14:m>
                  <m:oMath xmlns:m="http://schemas.openxmlformats.org/officeDocument/2006/math">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Fe</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m:t>
                    </m:r>
                    <m:sSub>
                      <m:sSubPr>
                        <m:ctrlPr>
                          <a:rPr lang="en-US" altLang="zh-CN" sz="2400" b="0" i="1"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ctrlPr>
                      </m:sSubPr>
                      <m:e>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NO</m:t>
                        </m:r>
                      </m:e>
                      <m:sub>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3</m:t>
                        </m:r>
                      </m:sub>
                    </m:sSub>
                    <m:sSub>
                      <m:sSubPr>
                        <m:ctrlPr>
                          <a:rPr lang="en-US" altLang="zh-CN" sz="2400" b="0" i="1"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m:t>
                        </m:r>
                      </m:e>
                      <m:sub>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2</m:t>
                        </m:r>
                      </m:sub>
                    </m:sSub>
                  </m:oMath>
                </a14:m>
                <a:r>
                  <a:rPr lang="en-US" altLang="zh-CN" sz="100" b="0"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endParaRPr lang="en-US" altLang="zh-CN" sz="100" b="0" i="0" kern="0" spc="-99900">
                  <a:solidFill>
                    <a:srgbClr val="FFFFFF"/>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200"/>
                  </a:lnSpc>
                </a:pP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溶液</a:t>
                </a: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a:t>
                </a:r>
                <a14:m>
                  <m:oMath xmlns:m="http://schemas.openxmlformats.org/officeDocument/2006/math">
                    <m:sSub>
                      <m:sSubPr>
                        <m:ctrlPr>
                          <a:rPr lang="en-US" altLang="zh-CN" sz="2400" b="0" i="1"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ctrlPr>
                      </m:sSubPr>
                      <m:e>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AgNO</m:t>
                        </m:r>
                      </m:e>
                      <m:sub>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3</m:t>
                        </m:r>
                      </m:sub>
                    </m:sSub>
                  </m:oMath>
                </a14:m>
                <a:r>
                  <a:rPr lang="en-US" altLang="zh-CN" sz="100" b="0"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溶液、铜丝。</a:t>
                </a:r>
                <a:endParaRPr lang="en-US" altLang="zh-CN" sz="2400" dirty="0"/>
              </a:p>
            </p:txBody>
          </p:sp>
        </mc:Choice>
        <mc:Fallback>
          <p:sp>
            <p:nvSpPr>
              <p:cNvPr id="5" name="QB_6_AS.122_1#00221c061?vopoq=1&amp;pid=4d1e64109&amp;color=0,0,0&amp;vtp=1&amp;bbb=1&amp;hb=1"/>
              <p:cNvSpPr>
                <a:spLocks noRot="1" noChangeAspect="1" noMove="1" noResize="1" noEditPoints="1" noAdjustHandles="1" noChangeArrowheads="1" noChangeShapeType="1" noTextEdit="1"/>
              </p:cNvSpPr>
              <p:nvPr/>
            </p:nvSpPr>
            <p:spPr>
              <a:xfrm>
                <a:off x="649224" y="2451100"/>
                <a:ext cx="10899648" cy="2150999"/>
              </a:xfrm>
              <a:prstGeom prst="rect">
                <a:avLst/>
              </a:prstGeom>
              <a:blipFill rotWithShape="1">
                <a:blip r:embed="rId2"/>
                <a:stretch>
                  <a:fillRect l="-2" r="1" b="-2734"/>
                </a:stretch>
              </a:blipFill>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4">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5">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5">
                                            <p:txEl>
                                              <p:pRg st="0" end="0"/>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5">
                                            <p:txEl>
                                              <p:pRg st="1" end="1"/>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5">
                                            <p:txEl>
                                              <p:pRg st="2" end="2"/>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P_6_BD#9d72301d5?vopoq=1&amp;pid=4d1e64109&amp;color=0,0,0&amp;vtp=1&amp;bt=1&amp;bbb=1&amp;hb=1"/>
              <p:cNvSpPr/>
              <p:nvPr/>
            </p:nvSpPr>
            <p:spPr>
              <a:xfrm>
                <a:off x="649224" y="864000"/>
                <a:ext cx="10899648" cy="4376484"/>
              </a:xfrm>
              <a:prstGeom prst="rect">
                <a:avLst/>
              </a:prstGeom>
              <a:noFill/>
            </p:spPr>
            <p:txBody>
              <a:bodyPr wrap="none" lIns="0" tIns="0" rIns="0" bIns="0" rtlCol="0" anchor="t"/>
              <a:lstStyle/>
              <a:p>
                <a:pPr algn="l" latinLnBrk="1">
                  <a:lnSpc>
                    <a:spcPts val="44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Ⅲ.取一定量的铝丝放入盛有</a:t>
                </a:r>
                <a14:m>
                  <m:oMath xmlns:m="http://schemas.openxmlformats.org/officeDocument/2006/math">
                    <m:r>
                      <m:rPr>
                        <m:sty m:val="p"/>
                      </m:rP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Cu</m:t>
                    </m:r>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sSub>
                      <m:sSubPr>
                        <m:ctrlPr>
                          <a:rPr lang="en-US" altLang="zh-CN" sz="2400" b="0" i="1"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bPr>
                      <m:e>
                        <m:r>
                          <m:rPr>
                            <m:sty m:val="p"/>
                          </m:rP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NO</m:t>
                        </m:r>
                      </m:e>
                      <m:sub>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3</m:t>
                        </m:r>
                      </m:sub>
                    </m:sSub>
                    <m:sSub>
                      <m:sSubPr>
                        <m:ctrlPr>
                          <a:rPr lang="en-US" altLang="zh-CN" sz="2400" b="0" i="1"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e>
                      <m:sub>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2</m:t>
                        </m:r>
                      </m:sub>
                    </m:sSub>
                  </m:oMath>
                </a14:m>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和</a:t>
                </a:r>
                <a14:m>
                  <m:oMath xmlns:m="http://schemas.openxmlformats.org/officeDocument/2006/math">
                    <m:sSub>
                      <m:sSubPr>
                        <m:ctrlPr>
                          <a:rPr lang="en-US" altLang="zh-CN" sz="2400" b="0" i="1"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bPr>
                      <m:e>
                        <m:r>
                          <m:rPr>
                            <m:sty m:val="p"/>
                          </m:rP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AgNO</m:t>
                        </m:r>
                      </m:e>
                      <m:sub>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3</m:t>
                        </m:r>
                      </m:sub>
                    </m:sSub>
                  </m:oMath>
                </a14:m>
                <a:r>
                  <a:rPr lang="en-US" altLang="zh-CN" sz="100" b="0"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混合溶液的烧杯中</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，充分反应后过</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滤</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，得到滤渣和滤液。</a:t>
                </a:r>
                <a:endParaRPr lang="en-US" altLang="zh-CN" sz="2400" dirty="0"/>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提出问题】</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滤液中所含金属化合物是什么？</a:t>
                </a:r>
                <a:endParaRPr lang="en-US" altLang="zh-CN" sz="2400" dirty="0"/>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猜想假设】</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同学们对滤液中所含的成分作出多种猜想。</a:t>
                </a:r>
                <a:endParaRPr lang="en-US" altLang="zh-CN" sz="2400" dirty="0"/>
              </a:p>
              <a:p>
                <a:pPr latinLnBrk="1">
                  <a:lnSpc>
                    <a:spcPts val="44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猜想一</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：只有</a:t>
                </a:r>
                <a14:m>
                  <m:oMath xmlns:m="http://schemas.openxmlformats.org/officeDocument/2006/math">
                    <m:r>
                      <m:rPr>
                        <m:sty m:val="p"/>
                      </m:rP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Al</m:t>
                    </m:r>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sSub>
                      <m:sSubPr>
                        <m:ctrlPr>
                          <a:rPr lang="en-US" altLang="zh-CN" sz="2400" b="0" i="1"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bPr>
                      <m:e>
                        <m:r>
                          <m:rPr>
                            <m:sty m:val="p"/>
                          </m:rP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NO</m:t>
                        </m:r>
                      </m:e>
                      <m:sub>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3</m:t>
                        </m:r>
                      </m:sub>
                    </m:sSub>
                    <m:sSub>
                      <m:sSubPr>
                        <m:ctrlPr>
                          <a:rPr lang="en-US" altLang="zh-CN" sz="2400" b="0" i="1"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e>
                      <m:sub>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3</m:t>
                        </m:r>
                      </m:sub>
                    </m:sSub>
                  </m:oMath>
                </a14:m>
                <a:r>
                  <a:rPr lang="en-US" altLang="zh-CN" sz="100" b="0"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endParaRPr lang="en-US" altLang="zh-CN" sz="2400" dirty="0"/>
              </a:p>
              <a:p>
                <a:pPr latinLnBrk="1">
                  <a:lnSpc>
                    <a:spcPts val="44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猜想二</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14:m>
                  <m:oMath xmlns:m="http://schemas.openxmlformats.org/officeDocument/2006/math">
                    <m:r>
                      <m:rPr>
                        <m:sty m:val="p"/>
                      </m:rP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Cu</m:t>
                    </m:r>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sSub>
                      <m:sSubPr>
                        <m:ctrlPr>
                          <a:rPr lang="en-US" altLang="zh-CN" sz="2400" b="0" i="1"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bPr>
                      <m:e>
                        <m:r>
                          <m:rPr>
                            <m:sty m:val="p"/>
                          </m:rP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NO</m:t>
                        </m:r>
                      </m:e>
                      <m:sub>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3</m:t>
                        </m:r>
                      </m:sub>
                    </m:sSub>
                    <m:sSub>
                      <m:sSubPr>
                        <m:ctrlPr>
                          <a:rPr lang="en-US" altLang="zh-CN" sz="2400" b="0" i="1"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e>
                      <m:sub>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2</m:t>
                        </m:r>
                      </m:sub>
                    </m:sSub>
                  </m:oMath>
                </a14:m>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14:m>
                  <m:oMath xmlns:m="http://schemas.openxmlformats.org/officeDocument/2006/math">
                    <m:r>
                      <m:rPr>
                        <m:sty m:val="p"/>
                      </m:rP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Al</m:t>
                    </m:r>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sSub>
                      <m:sSubPr>
                        <m:ctrlPr>
                          <a:rPr lang="en-US" altLang="zh-CN" sz="2400" b="0" i="1"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bPr>
                      <m:e>
                        <m:r>
                          <m:rPr>
                            <m:sty m:val="p"/>
                          </m:rP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NO</m:t>
                        </m:r>
                      </m:e>
                      <m:sub>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3</m:t>
                        </m:r>
                      </m:sub>
                    </m:sSub>
                    <m:sSub>
                      <m:sSubPr>
                        <m:ctrlPr>
                          <a:rPr lang="en-US" altLang="zh-CN" sz="2400" b="0" i="1"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e>
                      <m:sub>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3</m:t>
                        </m:r>
                      </m:sub>
                    </m:sSub>
                  </m:oMath>
                </a14:m>
                <a:r>
                  <a:rPr lang="en-US" altLang="zh-CN" sz="100" b="0"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endParaRPr lang="en-US" altLang="zh-CN" sz="2400" dirty="0"/>
              </a:p>
              <a:p>
                <a:pPr latinLnBrk="1">
                  <a:lnSpc>
                    <a:spcPts val="44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猜想三</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14:m>
                  <m:oMath xmlns:m="http://schemas.openxmlformats.org/officeDocument/2006/math">
                    <m:sSub>
                      <m:sSubPr>
                        <m:ctrlPr>
                          <a:rPr lang="en-US" altLang="zh-CN" sz="2400" b="0" i="1"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bPr>
                      <m:e>
                        <m:r>
                          <m:rPr>
                            <m:sty m:val="p"/>
                          </m:rP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AgNO</m:t>
                        </m:r>
                      </m:e>
                      <m:sub>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3</m:t>
                        </m:r>
                      </m:sub>
                    </m:sSub>
                  </m:oMath>
                </a14:m>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14:m>
                  <m:oMath xmlns:m="http://schemas.openxmlformats.org/officeDocument/2006/math">
                    <m:r>
                      <m:rPr>
                        <m:sty m:val="p"/>
                      </m:rP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Al</m:t>
                    </m:r>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sSub>
                      <m:sSubPr>
                        <m:ctrlPr>
                          <a:rPr lang="en-US" altLang="zh-CN" sz="2400" b="0" i="1"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bPr>
                      <m:e>
                        <m:r>
                          <m:rPr>
                            <m:sty m:val="p"/>
                          </m:rP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NO</m:t>
                        </m:r>
                      </m:e>
                      <m:sub>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3</m:t>
                        </m:r>
                      </m:sub>
                    </m:sSub>
                    <m:sSub>
                      <m:sSubPr>
                        <m:ctrlPr>
                          <a:rPr lang="en-US" altLang="zh-CN" sz="2400" b="0" i="1"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e>
                      <m:sub>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3</m:t>
                        </m:r>
                      </m:sub>
                    </m:sSub>
                  </m:oMath>
                </a14:m>
                <a:r>
                  <a:rPr lang="en-US" altLang="zh-CN" sz="100" b="0"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endParaRPr lang="en-US" altLang="zh-CN" sz="2400" dirty="0"/>
              </a:p>
              <a:p>
                <a:pPr latinLnBrk="1">
                  <a:lnSpc>
                    <a:spcPts val="42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猜想四</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14:m>
                  <m:oMath xmlns:m="http://schemas.openxmlformats.org/officeDocument/2006/math">
                    <m:r>
                      <m:rPr>
                        <m:sty m:val="p"/>
                      </m:rP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Cu</m:t>
                    </m:r>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sSub>
                      <m:sSubPr>
                        <m:ctrlPr>
                          <a:rPr lang="en-US" altLang="zh-CN" sz="2400" b="0" i="1"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bPr>
                      <m:e>
                        <m:r>
                          <m:rPr>
                            <m:sty m:val="p"/>
                          </m:rP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NO</m:t>
                        </m:r>
                      </m:e>
                      <m:sub>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3</m:t>
                        </m:r>
                      </m:sub>
                    </m:sSub>
                    <m:sSub>
                      <m:sSubPr>
                        <m:ctrlPr>
                          <a:rPr lang="en-US" altLang="zh-CN" sz="2400" b="0" i="1"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e>
                      <m:sub>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2</m:t>
                        </m:r>
                      </m:sub>
                    </m:sSub>
                  </m:oMath>
                </a14:m>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14:m>
                  <m:oMath xmlns:m="http://schemas.openxmlformats.org/officeDocument/2006/math">
                    <m:sSub>
                      <m:sSubPr>
                        <m:ctrlPr>
                          <a:rPr lang="en-US" altLang="zh-CN" sz="2400" b="0" i="1"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bPr>
                      <m:e>
                        <m:r>
                          <m:rPr>
                            <m:sty m:val="p"/>
                          </m:rP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AgNO</m:t>
                        </m:r>
                      </m:e>
                      <m:sub>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3</m:t>
                        </m:r>
                      </m:sub>
                    </m:sSub>
                  </m:oMath>
                </a14:m>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14:m>
                  <m:oMath xmlns:m="http://schemas.openxmlformats.org/officeDocument/2006/math">
                    <m:r>
                      <m:rPr>
                        <m:sty m:val="p"/>
                      </m:rP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Al</m:t>
                    </m:r>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sSub>
                      <m:sSubPr>
                        <m:ctrlPr>
                          <a:rPr lang="en-US" altLang="zh-CN" sz="2400" b="0" i="1"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bPr>
                      <m:e>
                        <m:r>
                          <m:rPr>
                            <m:sty m:val="p"/>
                          </m:rP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NO</m:t>
                        </m:r>
                      </m:e>
                      <m:sub>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3</m:t>
                        </m:r>
                      </m:sub>
                    </m:sSub>
                    <m:sSub>
                      <m:sSubPr>
                        <m:ctrlPr>
                          <a:rPr lang="en-US" altLang="zh-CN" sz="2400" b="0" i="1"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e>
                      <m:sub>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3</m:t>
                        </m:r>
                      </m:sub>
                    </m:sSub>
                  </m:oMath>
                </a14:m>
                <a:r>
                  <a:rPr lang="en-US" altLang="zh-CN" sz="100" b="0"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endParaRPr lang="en-US" altLang="zh-CN" sz="2400" dirty="0"/>
              </a:p>
            </p:txBody>
          </p:sp>
        </mc:Choice>
        <mc:Fallback>
          <p:sp>
            <p:nvSpPr>
              <p:cNvPr id="2" name="P_6_BD#9d72301d5?vopoq=1&amp;pid=4d1e64109&amp;color=0,0,0&amp;vtp=1&amp;bt=1&amp;bbb=1&amp;hb=1"/>
              <p:cNvSpPr>
                <a:spLocks noRot="1" noChangeAspect="1" noMove="1" noResize="1" noEditPoints="1" noAdjustHandles="1" noChangeArrowheads="1" noChangeShapeType="1" noTextEdit="1"/>
              </p:cNvSpPr>
              <p:nvPr/>
            </p:nvSpPr>
            <p:spPr>
              <a:xfrm>
                <a:off x="649224" y="864000"/>
                <a:ext cx="10899648" cy="4376484"/>
              </a:xfrm>
              <a:prstGeom prst="rect">
                <a:avLst/>
              </a:prstGeom>
              <a:blipFill rotWithShape="1">
                <a:blip r:embed="rId1"/>
                <a:stretch>
                  <a:fillRect l="-2" t="-9" r="1" b="-1556"/>
                </a:stretch>
              </a:blipFill>
            </p:spPr>
            <p:txBody>
              <a:bodyPr/>
              <a:lstStyle/>
              <a:p>
                <a:r>
                  <a:rPr lang="zh-CN" altLang="en-US">
                    <a:noFill/>
                  </a:rPr>
                  <a:t> </a:t>
                </a:r>
              </a:p>
            </p:txBody>
          </p:sp>
        </mc:Fallback>
      </mc:AlternateContent>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_1#目录1:75e22a3c2?lid=f7dd4bd8d&amp;cid=f7dd4bd8d&amp;tib=255,255,255&amp;vtp=1" descr="preencoded.png">
            <a:hlinkClick r:id="rId1" action="ppaction://hlinksldjump"/>
          </p:cNvPr>
          <p:cNvPicPr>
            <a:picLocks noChangeAspect="1"/>
          </p:cNvPicPr>
          <p:nvPr/>
        </p:nvPicPr>
        <p:blipFill>
          <a:blip r:embed="rId2"/>
          <a:stretch>
            <a:fillRect/>
          </a:stretch>
        </p:blipFill>
        <p:spPr>
          <a:xfrm>
            <a:off x="4096512" y="2432304"/>
            <a:ext cx="393192" cy="356616"/>
          </a:xfrm>
          <a:prstGeom prst="rect">
            <a:avLst/>
          </a:prstGeom>
        </p:spPr>
      </p:pic>
      <p:sp>
        <p:nvSpPr>
          <p:cNvPr id="3" name="C_1#目录1:75e22a3c2?lid=f7dd4bd8d&amp;cid=f7dd4bd8d&amp;vtp=1&amp;bt=1&amp;bbb=1">
            <a:hlinkClick r:id="rId1" action="ppaction://hlinksldjump"/>
          </p:cNvPr>
          <p:cNvSpPr/>
          <p:nvPr/>
        </p:nvSpPr>
        <p:spPr>
          <a:xfrm>
            <a:off x="4636008" y="2340864"/>
            <a:ext cx="3456432" cy="539496"/>
          </a:xfrm>
          <a:prstGeom prst="rect">
            <a:avLst/>
          </a:prstGeom>
          <a:noFill/>
        </p:spPr>
        <p:txBody>
          <a:bodyPr wrap="none" lIns="0" tIns="0" rIns="0" bIns="0" rtlCol="0" anchor="ctr"/>
          <a:lstStyle/>
          <a:p>
            <a:pPr marL="144145" algn="l" latinLnBrk="1">
              <a:lnSpc>
                <a:spcPts val="4000"/>
              </a:lnSpc>
            </a:pPr>
            <a:r>
              <a:rPr lang="en-US" altLang="zh-CN" sz="3200" b="1" i="0" u="sng" dirty="0">
                <a:solidFill>
                  <a:srgbClr val="000000"/>
                </a:solidFill>
                <a:latin typeface="黑体" panose="02010609060101010101" pitchFamily="34" charset="-122"/>
                <a:ea typeface="黑体" panose="02010609060101010101" pitchFamily="34" charset="-122"/>
                <a:cs typeface="黑体" panose="02010609060101010101" pitchFamily="34" charset="-120"/>
              </a:rPr>
              <a:t>一、选择题</a:t>
            </a:r>
            <a:endParaRPr lang="en-US" altLang="zh-CN" sz="3200" dirty="0"/>
          </a:p>
        </p:txBody>
      </p:sp>
      <p:pic>
        <p:nvPicPr>
          <p:cNvPr id="4" name="C_1#目录1:75e22a3c2?lid=952109353&amp;cid=952109353&amp;tib=255,255,255&amp;vtp=1" descr="preencoded.png">
            <a:hlinkClick r:id="rId3" action="ppaction://hlinksldjump"/>
          </p:cNvPr>
          <p:cNvPicPr>
            <a:picLocks noChangeAspect="1"/>
          </p:cNvPicPr>
          <p:nvPr/>
        </p:nvPicPr>
        <p:blipFill>
          <a:blip r:embed="rId2"/>
          <a:stretch>
            <a:fillRect/>
          </a:stretch>
        </p:blipFill>
        <p:spPr>
          <a:xfrm>
            <a:off x="4096512" y="3255264"/>
            <a:ext cx="393192" cy="356616"/>
          </a:xfrm>
          <a:prstGeom prst="rect">
            <a:avLst/>
          </a:prstGeom>
        </p:spPr>
      </p:pic>
      <p:sp>
        <p:nvSpPr>
          <p:cNvPr id="5" name="C_1#目录1:75e22a3c2?lid=952109353&amp;cid=952109353&amp;vtp=1&amp;bbb=1">
            <a:hlinkClick r:id="rId3" action="ppaction://hlinksldjump"/>
          </p:cNvPr>
          <p:cNvSpPr/>
          <p:nvPr/>
        </p:nvSpPr>
        <p:spPr>
          <a:xfrm>
            <a:off x="4636008" y="3163824"/>
            <a:ext cx="3456432" cy="539496"/>
          </a:xfrm>
          <a:prstGeom prst="rect">
            <a:avLst/>
          </a:prstGeom>
          <a:noFill/>
        </p:spPr>
        <p:txBody>
          <a:bodyPr wrap="none" lIns="0" tIns="0" rIns="0" bIns="0" rtlCol="0" anchor="ctr"/>
          <a:lstStyle/>
          <a:p>
            <a:pPr marL="144145" algn="l" latinLnBrk="1">
              <a:lnSpc>
                <a:spcPts val="4000"/>
              </a:lnSpc>
            </a:pPr>
            <a:r>
              <a:rPr lang="en-US" altLang="zh-CN" sz="3200" b="1" i="0" u="sng" dirty="0">
                <a:solidFill>
                  <a:srgbClr val="000000"/>
                </a:solidFill>
                <a:latin typeface="黑体" panose="02010609060101010101" pitchFamily="34" charset="-122"/>
                <a:ea typeface="黑体" panose="02010609060101010101" pitchFamily="34" charset="-122"/>
                <a:cs typeface="黑体" panose="02010609060101010101" pitchFamily="34" charset="-120"/>
              </a:rPr>
              <a:t>二、填空及简答题</a:t>
            </a:r>
            <a:endParaRPr lang="en-US" altLang="zh-CN" sz="3200" dirty="0"/>
          </a:p>
        </p:txBody>
      </p:sp>
      <p:pic>
        <p:nvPicPr>
          <p:cNvPr id="6" name="C_1#目录1:75e22a3c2?lid=b202fa8ea&amp;cid=b202fa8ea&amp;tib=255,255,255&amp;vtp=1" descr="preencoded.png">
            <a:hlinkClick r:id="rId4" action="ppaction://hlinksldjump"/>
          </p:cNvPr>
          <p:cNvPicPr>
            <a:picLocks noChangeAspect="1"/>
          </p:cNvPicPr>
          <p:nvPr/>
        </p:nvPicPr>
        <p:blipFill>
          <a:blip r:embed="rId2"/>
          <a:stretch>
            <a:fillRect/>
          </a:stretch>
        </p:blipFill>
        <p:spPr>
          <a:xfrm>
            <a:off x="4096512" y="4087368"/>
            <a:ext cx="393192" cy="356616"/>
          </a:xfrm>
          <a:prstGeom prst="rect">
            <a:avLst/>
          </a:prstGeom>
        </p:spPr>
      </p:pic>
      <p:sp>
        <p:nvSpPr>
          <p:cNvPr id="7" name="C_1#目录1:75e22a3c2?lid=b202fa8ea&amp;cid=b202fa8ea&amp;vtp=1&amp;bbb=1">
            <a:hlinkClick r:id="rId4" action="ppaction://hlinksldjump"/>
          </p:cNvPr>
          <p:cNvSpPr/>
          <p:nvPr/>
        </p:nvSpPr>
        <p:spPr>
          <a:xfrm>
            <a:off x="4636008" y="3995928"/>
            <a:ext cx="3456432" cy="539496"/>
          </a:xfrm>
          <a:prstGeom prst="rect">
            <a:avLst/>
          </a:prstGeom>
          <a:noFill/>
        </p:spPr>
        <p:txBody>
          <a:bodyPr wrap="none" lIns="0" tIns="0" rIns="0" bIns="0" rtlCol="0" anchor="ctr"/>
          <a:lstStyle/>
          <a:p>
            <a:pPr marL="144145" algn="l" latinLnBrk="1">
              <a:lnSpc>
                <a:spcPts val="4000"/>
              </a:lnSpc>
            </a:pPr>
            <a:r>
              <a:rPr lang="en-US" altLang="zh-CN" sz="3200" b="1" i="0" u="sng" dirty="0">
                <a:solidFill>
                  <a:srgbClr val="000000"/>
                </a:solidFill>
                <a:latin typeface="黑体" panose="02010609060101010101" pitchFamily="34" charset="-122"/>
                <a:ea typeface="黑体" panose="02010609060101010101" pitchFamily="34" charset="-122"/>
                <a:cs typeface="黑体" panose="02010609060101010101" pitchFamily="34" charset="-120"/>
              </a:rPr>
              <a:t>三、实验及探究题</a:t>
            </a:r>
            <a:endParaRPr lang="en-US" altLang="zh-CN" sz="3200" dirty="0"/>
          </a:p>
        </p:txBody>
      </p:sp>
      <p:pic>
        <p:nvPicPr>
          <p:cNvPr id="8" name="C_1#目录1:75e22a3c2?lid=ce08dcc0e&amp;cid=ce08dcc0e&amp;tib=255,255,255&amp;vtp=1" descr="preencoded.png">
            <a:hlinkClick r:id="rId5" action="ppaction://hlinksldjump"/>
          </p:cNvPr>
          <p:cNvPicPr>
            <a:picLocks noChangeAspect="1"/>
          </p:cNvPicPr>
          <p:nvPr/>
        </p:nvPicPr>
        <p:blipFill>
          <a:blip r:embed="rId2"/>
          <a:stretch>
            <a:fillRect/>
          </a:stretch>
        </p:blipFill>
        <p:spPr>
          <a:xfrm>
            <a:off x="4096512" y="4919472"/>
            <a:ext cx="393192" cy="356616"/>
          </a:xfrm>
          <a:prstGeom prst="rect">
            <a:avLst/>
          </a:prstGeom>
        </p:spPr>
      </p:pic>
      <p:sp>
        <p:nvSpPr>
          <p:cNvPr id="9" name="C_1#目录1:75e22a3c2?lid=ce08dcc0e&amp;cid=ce08dcc0e&amp;vtp=1&amp;bbb=1">
            <a:hlinkClick r:id="rId5" action="ppaction://hlinksldjump"/>
          </p:cNvPr>
          <p:cNvSpPr/>
          <p:nvPr/>
        </p:nvSpPr>
        <p:spPr>
          <a:xfrm>
            <a:off x="4636008" y="4828032"/>
            <a:ext cx="3456432" cy="539496"/>
          </a:xfrm>
          <a:prstGeom prst="rect">
            <a:avLst/>
          </a:prstGeom>
          <a:noFill/>
        </p:spPr>
        <p:txBody>
          <a:bodyPr wrap="none" lIns="0" tIns="0" rIns="0" bIns="0" rtlCol="0" anchor="ctr"/>
          <a:lstStyle/>
          <a:p>
            <a:pPr marL="144145" algn="l" latinLnBrk="1">
              <a:lnSpc>
                <a:spcPts val="4000"/>
              </a:lnSpc>
            </a:pPr>
            <a:r>
              <a:rPr lang="en-US" altLang="zh-CN" sz="3200" b="1" i="0" u="sng" dirty="0">
                <a:solidFill>
                  <a:srgbClr val="000000"/>
                </a:solidFill>
                <a:latin typeface="黑体" panose="02010609060101010101" pitchFamily="34" charset="-122"/>
                <a:ea typeface="黑体" panose="02010609060101010101" pitchFamily="34" charset="-122"/>
                <a:cs typeface="黑体" panose="02010609060101010101" pitchFamily="34" charset="-120"/>
              </a:rPr>
              <a:t>四、计算题</a:t>
            </a:r>
            <a:endParaRPr lang="en-US" altLang="zh-CN" sz="3200" dirty="0"/>
          </a:p>
        </p:txBody>
      </p:sp>
    </p:spTree>
  </p:cSld>
  <p:clrMapOvr>
    <a:masterClrMapping/>
  </p:clrMapOvr>
  <p:transition>
    <p:split dir="in"/>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23_1#7e6d9b3a7?vopoq=1&amp;pid=4d1e64109&amp;color=0,0,0&amp;mp=1&amp;vtp=1&amp;bt=1&amp;bbb=1"/>
          <p:cNvSpPr/>
          <p:nvPr/>
        </p:nvSpPr>
        <p:spPr>
          <a:xfrm>
            <a:off x="649224" y="859537"/>
            <a:ext cx="10899648" cy="474599"/>
          </a:xfrm>
          <a:prstGeom prst="rect">
            <a:avLst/>
          </a:prstGeom>
          <a:noFill/>
        </p:spPr>
        <p:txBody>
          <a:bodyPr wrap="none" lIns="0" tIns="0" rIns="0" bIns="0" rtlCol="0" anchor="t"/>
          <a:lstStyle/>
          <a:p>
            <a:pPr algn="l" latinLnBrk="1">
              <a:lnSpc>
                <a:spcPts val="42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（3）经过讨论</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，同学们一致认为猜想</a:t>
            </a:r>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一定不正确</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p:sp>
        <p:nvSpPr>
          <p:cNvPr id="3" name="QB_6_AN.124_1#7e6d9b3a7.blank?vopoq=1&amp;pid=4d1e64109&amp;color=0,0,0&amp;mp=1&amp;vpa=37&amp;vtp=1"/>
          <p:cNvSpPr/>
          <p:nvPr/>
        </p:nvSpPr>
        <p:spPr>
          <a:xfrm>
            <a:off x="5695092" y="810007"/>
            <a:ext cx="525463" cy="474599"/>
          </a:xfrm>
          <a:prstGeom prst="rect">
            <a:avLst/>
          </a:prstGeom>
          <a:noFill/>
        </p:spPr>
        <p:txBody>
          <a:bodyPr wrap="none" lIns="0" tIns="0" rIns="0" bIns="0" rtlCol="0" anchor="t"/>
          <a:lstStyle/>
          <a:p>
            <a:pPr algn="ctr" latinLnBrk="1">
              <a:lnSpc>
                <a:spcPts val="4200"/>
              </a:lnSpc>
            </a:pP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三</a:t>
            </a:r>
            <a:endParaRPr lang="en-US" altLang="zh-CN" sz="2400" dirty="0"/>
          </a:p>
        </p:txBody>
      </p:sp>
      <mc:AlternateContent xmlns:mc="http://schemas.openxmlformats.org/markup-compatibility/2006">
        <mc:Choice xmlns:a14="http://schemas.microsoft.com/office/drawing/2010/main" Requires="a14">
          <p:sp>
            <p:nvSpPr>
              <p:cNvPr id="4" name="QB_6_AS.125_1#7e6d9b3a7?vopoq=1&amp;pid=4d1e64109&amp;color=0,0,0&amp;vtp=1&amp;bbb=1&amp;hb=1"/>
              <p:cNvSpPr/>
              <p:nvPr/>
            </p:nvSpPr>
            <p:spPr>
              <a:xfrm>
                <a:off x="649224" y="1334770"/>
                <a:ext cx="10899648" cy="2150999"/>
              </a:xfrm>
              <a:prstGeom prst="rect">
                <a:avLst/>
              </a:prstGeom>
              <a:noFill/>
            </p:spPr>
            <p:txBody>
              <a:bodyPr wrap="none" lIns="0" tIns="0" rIns="0" bIns="0" rtlCol="0" anchor="t"/>
              <a:lstStyle/>
              <a:p>
                <a:pPr algn="l" latinLnBrk="1">
                  <a:lnSpc>
                    <a:spcPts val="4400"/>
                  </a:lnSpc>
                </a:pPr>
                <a:r>
                  <a:rPr lang="en-US" altLang="zh-CN" sz="2400" b="0" i="0" dirty="0">
                    <a:solidFill>
                      <a:srgbClr val="FF0000"/>
                    </a:solidFill>
                    <a:latin typeface="Times New Roman" panose="02020603050405020304" pitchFamily="34" charset="0"/>
                    <a:ea typeface="黑体" panose="02010609060101010101" pitchFamily="34" charset="-122"/>
                    <a:cs typeface="Times New Roman" panose="02020603050405020304" pitchFamily="34" charset="-120"/>
                  </a:rPr>
                  <a:t>【解析】</a:t>
                </a: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由于金属活动性：</a:t>
                </a:r>
                <a14:m>
                  <m:oMath xmlns:m="http://schemas.openxmlformats.org/officeDocument/2006/math">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Al</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&gt;</m:t>
                    </m:r>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Cu</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&gt;</m:t>
                    </m:r>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Ag</m:t>
                    </m:r>
                  </m:oMath>
                </a14:m>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,当把铝丝放入盛有</a:t>
                </a:r>
                <a14:m>
                  <m:oMath xmlns:m="http://schemas.openxmlformats.org/officeDocument/2006/math">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Cu</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m:t>
                    </m:r>
                    <m:sSub>
                      <m:sSubPr>
                        <m:ctrlPr>
                          <a:rPr lang="en-US" altLang="zh-CN" sz="2400" b="0" i="1"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ctrlPr>
                      </m:sSubPr>
                      <m:e>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NO</m:t>
                        </m:r>
                      </m:e>
                      <m:sub>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3</m:t>
                        </m:r>
                      </m:sub>
                    </m:sSub>
                    <m:sSub>
                      <m:sSubPr>
                        <m:ctrlPr>
                          <a:rPr lang="en-US" altLang="zh-CN" sz="2400" b="0" i="1"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m:t>
                        </m:r>
                      </m:e>
                      <m:sub>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2</m:t>
                        </m:r>
                      </m:sub>
                    </m:sSub>
                  </m:oMath>
                </a14:m>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和</a:t>
                </a:r>
                <a14:m>
                  <m:oMath xmlns:m="http://schemas.openxmlformats.org/officeDocument/2006/math">
                    <m:sSub>
                      <m:sSubPr>
                        <m:ctrlPr>
                          <a:rPr lang="en-US" altLang="zh-CN" sz="2400" b="0" i="1"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ctrlPr>
                      </m:sSubPr>
                      <m:e>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AgNO</m:t>
                        </m:r>
                      </m:e>
                      <m:sub>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3</m:t>
                        </m:r>
                      </m:sub>
                    </m:sSub>
                  </m:oMath>
                </a14:m>
                <a:r>
                  <a:rPr lang="en-US" altLang="zh-CN" sz="100" b="0"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的</a:t>
                </a:r>
                <a:endPar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混合溶液中时</a:t>
                </a: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，铝先与</a:t>
                </a:r>
                <a14:m>
                  <m:oMath xmlns:m="http://schemas.openxmlformats.org/officeDocument/2006/math">
                    <m:sSub>
                      <m:sSubPr>
                        <m:ctrlPr>
                          <a:rPr lang="en-US" altLang="zh-CN" sz="2400" b="0" i="1"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ctrlPr>
                      </m:sSubPr>
                      <m:e>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AgNO</m:t>
                        </m:r>
                      </m:e>
                      <m:sub>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3</m:t>
                        </m:r>
                      </m:sub>
                    </m:sSub>
                  </m:oMath>
                </a14:m>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发生反应生成</a:t>
                </a:r>
                <a14:m>
                  <m:oMath xmlns:m="http://schemas.openxmlformats.org/officeDocument/2006/math">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Al</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m:t>
                    </m:r>
                    <m:sSub>
                      <m:sSubPr>
                        <m:ctrlPr>
                          <a:rPr lang="en-US" altLang="zh-CN" sz="2400" b="0" i="1"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ctrlPr>
                      </m:sSubPr>
                      <m:e>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NO</m:t>
                        </m:r>
                      </m:e>
                      <m:sub>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3</m:t>
                        </m:r>
                      </m:sub>
                    </m:sSub>
                    <m:sSub>
                      <m:sSubPr>
                        <m:ctrlPr>
                          <a:rPr lang="en-US" altLang="zh-CN" sz="2400" b="0" i="1"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m:t>
                        </m:r>
                      </m:e>
                      <m:sub>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3</m:t>
                        </m:r>
                      </m:sub>
                    </m:sSub>
                  </m:oMath>
                </a14:m>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和</a:t>
                </a:r>
                <a14:m>
                  <m:oMath xmlns:m="http://schemas.openxmlformats.org/officeDocument/2006/math">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Ag</m:t>
                    </m:r>
                  </m:oMath>
                </a14:m>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,待</a:t>
                </a:r>
                <a14:m>
                  <m:oMath xmlns:m="http://schemas.openxmlformats.org/officeDocument/2006/math">
                    <m:sSub>
                      <m:sSubPr>
                        <m:ctrlPr>
                          <a:rPr lang="en-US" altLang="zh-CN" sz="2400" b="0" i="1"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ctrlPr>
                      </m:sSubPr>
                      <m:e>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AgNO</m:t>
                        </m:r>
                      </m:e>
                      <m:sub>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3</m:t>
                        </m:r>
                      </m:sub>
                    </m:sSub>
                  </m:oMath>
                </a14:m>
                <a:r>
                  <a:rPr lang="en-US" altLang="zh-CN" sz="100" b="0"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完全反应后，</a:t>
                </a:r>
                <a:endPar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若铝还有剩余</a:t>
                </a: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，铝再与</a:t>
                </a:r>
                <a14:m>
                  <m:oMath xmlns:m="http://schemas.openxmlformats.org/officeDocument/2006/math">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Cu</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m:t>
                    </m:r>
                    <m:sSub>
                      <m:sSubPr>
                        <m:ctrlPr>
                          <a:rPr lang="en-US" altLang="zh-CN" sz="2400" b="0" i="1"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ctrlPr>
                      </m:sSubPr>
                      <m:e>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NO</m:t>
                        </m:r>
                      </m:e>
                      <m:sub>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3</m:t>
                        </m:r>
                      </m:sub>
                    </m:sSub>
                    <m:sSub>
                      <m:sSubPr>
                        <m:ctrlPr>
                          <a:rPr lang="en-US" altLang="zh-CN" sz="2400" b="0" i="1"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m:t>
                        </m:r>
                      </m:e>
                      <m:sub>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2</m:t>
                        </m:r>
                      </m:sub>
                    </m:sSub>
                  </m:oMath>
                </a14:m>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发生反应生成</a:t>
                </a:r>
                <a14:m>
                  <m:oMath xmlns:m="http://schemas.openxmlformats.org/officeDocument/2006/math">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Al</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m:t>
                    </m:r>
                    <m:sSub>
                      <m:sSubPr>
                        <m:ctrlPr>
                          <a:rPr lang="en-US" altLang="zh-CN" sz="2400" b="0" i="1"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ctrlPr>
                      </m:sSubPr>
                      <m:e>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NO</m:t>
                        </m:r>
                      </m:e>
                      <m:sub>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3</m:t>
                        </m:r>
                      </m:sub>
                    </m:sSub>
                    <m:sSub>
                      <m:sSubPr>
                        <m:ctrlPr>
                          <a:rPr lang="en-US" altLang="zh-CN" sz="2400" b="0" i="1"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m:t>
                        </m:r>
                      </m:e>
                      <m:sub>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3</m:t>
                        </m:r>
                      </m:sub>
                    </m:sSub>
                  </m:oMath>
                </a14:m>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和</a:t>
                </a:r>
                <a14:m>
                  <m:oMath xmlns:m="http://schemas.openxmlformats.org/officeDocument/2006/math">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Cu</m:t>
                    </m:r>
                  </m:oMath>
                </a14:m>
                <a:r>
                  <a:rPr lang="en-US" altLang="zh-CN" sz="100" b="0"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,所以当滤液中有</a:t>
                </a:r>
                <a:endPar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200"/>
                  </a:lnSpc>
                </a:pPr>
                <a14:m>
                  <m:oMath xmlns:m="http://schemas.openxmlformats.org/officeDocument/2006/math">
                    <m:sSub>
                      <m:sSubPr>
                        <m:ctrlPr>
                          <a:rPr lang="en-US" altLang="zh-CN" sz="2400" b="0" i="1"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ctrlPr>
                      </m:sSubPr>
                      <m:e>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AgNO</m:t>
                        </m:r>
                      </m:e>
                      <m:sub>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3</m:t>
                        </m:r>
                      </m:sub>
                    </m:sSub>
                  </m:oMath>
                </a14:m>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时，一定有</a:t>
                </a:r>
                <a14:m>
                  <m:oMath xmlns:m="http://schemas.openxmlformats.org/officeDocument/2006/math">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Cu</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m:t>
                    </m:r>
                    <m:sSub>
                      <m:sSubPr>
                        <m:ctrlPr>
                          <a:rPr lang="en-US" altLang="zh-CN" sz="2400" b="0" i="1"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ctrlPr>
                      </m:sSubPr>
                      <m:e>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NO</m:t>
                        </m:r>
                      </m:e>
                      <m:sub>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3</m:t>
                        </m:r>
                      </m:sub>
                    </m:sSub>
                    <m:sSub>
                      <m:sSubPr>
                        <m:ctrlPr>
                          <a:rPr lang="en-US" altLang="zh-CN" sz="2400" b="0" i="1"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m:t>
                        </m:r>
                      </m:e>
                      <m:sub>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2</m:t>
                        </m:r>
                      </m:sub>
                    </m:sSub>
                  </m:oMath>
                </a14:m>
                <a:r>
                  <a:rPr lang="en-US" altLang="zh-CN" sz="100" b="0"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，因此猜想三一定不正确。</a:t>
                </a:r>
                <a:endParaRPr lang="en-US" altLang="zh-CN" sz="2400" dirty="0"/>
              </a:p>
            </p:txBody>
          </p:sp>
        </mc:Choice>
        <mc:Fallback>
          <p:sp>
            <p:nvSpPr>
              <p:cNvPr id="4" name="QB_6_AS.125_1#7e6d9b3a7?vopoq=1&amp;pid=4d1e64109&amp;color=0,0,0&amp;vtp=1&amp;bbb=1&amp;hb=1"/>
              <p:cNvSpPr>
                <a:spLocks noRot="1" noChangeAspect="1" noMove="1" noResize="1" noEditPoints="1" noAdjustHandles="1" noChangeArrowheads="1" noChangeShapeType="1" noTextEdit="1"/>
              </p:cNvSpPr>
              <p:nvPr/>
            </p:nvSpPr>
            <p:spPr>
              <a:xfrm>
                <a:off x="649224" y="1334770"/>
                <a:ext cx="10899648" cy="2150999"/>
              </a:xfrm>
              <a:prstGeom prst="rect">
                <a:avLst/>
              </a:prstGeom>
              <a:blipFill rotWithShape="1">
                <a:blip r:embed="rId1"/>
                <a:stretch>
                  <a:fillRect l="-2" r="1" b="-2734"/>
                </a:stretch>
              </a:blipFill>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4">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4">
                                            <p:txEl>
                                              <p:pRg st="0" end="0"/>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4">
                                            <p:txEl>
                                              <p:pRg st="1" end="1"/>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4">
                                            <p:txEl>
                                              <p:pRg st="2" end="2"/>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0202401c3?sp=1&amp;vopoq=1&amp;pid=4d1e64109&amp;color=0,0,0&amp;vtp=1&amp;bt=1&amp;bbb=1"/>
          <p:cNvSpPr/>
          <p:nvPr/>
        </p:nvSpPr>
        <p:spPr>
          <a:xfrm>
            <a:off x="649224" y="864000"/>
            <a:ext cx="10899648" cy="1033399"/>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实验验证】</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marR="0" lvl="0" indent="0" defTabSz="914400" rtl="0" eaLnBrk="1" fontAlgn="auto" latinLnBrk="1" hangingPunct="1">
              <a:lnSpc>
                <a:spcPts val="4200"/>
              </a:lnSpc>
              <a:spcBef>
                <a:spcPts val="0"/>
              </a:spcBef>
              <a:spcAft>
                <a:spcPts val="0"/>
              </a:spcAft>
              <a:buClrTx/>
              <a:buSzTx/>
              <a:buFontTx/>
              <a:buNone/>
              <a:defRPr/>
            </a:pPr>
            <a:r>
              <a:rPr kumimoji="0" lang="en-US" altLang="zh-CN" sz="2400" b="0"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120"/>
              </a:rPr>
              <a:t>（4）将实验方案补充完整</a:t>
            </a:r>
            <a:endParaRPr lang="en-US" altLang="zh-CN" sz="2400" dirty="0"/>
          </a:p>
        </p:txBody>
      </p:sp>
      <p:graphicFrame>
        <p:nvGraphicFramePr>
          <p:cNvPr id="52" name="QB_6_BD.126_2#36cccd67c?colgroup=13,13,6&amp;vopoq=1&amp;pid=4d1e64109&amp;color=0,0,0&amp;vtp=1&amp;bbb=1&amp;hb=1"/>
          <p:cNvGraphicFramePr>
            <a:graphicFrameLocks noGrp="1"/>
          </p:cNvGraphicFramePr>
          <p:nvPr/>
        </p:nvGraphicFramePr>
        <p:xfrm>
          <a:off x="649224" y="2036210"/>
          <a:ext cx="10863072" cy="1936369"/>
        </p:xfrm>
        <a:graphic>
          <a:graphicData uri="http://schemas.openxmlformats.org/drawingml/2006/table">
            <a:tbl>
              <a:tblPr/>
              <a:tblGrid>
                <a:gridCol w="4389120"/>
                <a:gridCol w="4288536"/>
                <a:gridCol w="2185416"/>
              </a:tblGrid>
              <a:tr h="471551">
                <a:tc>
                  <a:txBody>
                    <a:bodyPr/>
                    <a:lstStyle/>
                    <a:p>
                      <a:pPr algn="ctr" latinLnBrk="1" hangingPunct="0">
                        <a:lnSpc>
                          <a:spcPts val="37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实验操作</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7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现象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7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结论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94665">
                <a:tc>
                  <a:txBody>
                    <a:bodyPr/>
                    <a:lstStyle/>
                    <a:p>
                      <a:pPr algn="l" latinLnBrk="1" hangingPunct="0">
                        <a:lnSpc>
                          <a:spcPts val="36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小贝向所得滤渣中滴加稀盐酸</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6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若观察到有气泡产生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6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猜想</a:t>
                      </a:r>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成立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970153">
                <a:tc>
                  <a:txBody>
                    <a:bodyPr/>
                    <a:lstStyle/>
                    <a:p>
                      <a:pPr algn="l" latinLnBrk="1" hangingPunct="0">
                        <a:lnSpc>
                          <a:spcPts val="36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小华将铜丝插入所得滤液中</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8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若观察到</a:t>
                      </a:r>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a:t>
                      </a:r>
                      <a:endPar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lvl="0" indent="0" algn="l" latinLnBrk="1" hangingPunct="0">
                        <a:lnSpc>
                          <a:spcPts val="3600"/>
                        </a:lnSpc>
                      </a:pPr>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6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猜想四成立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5" name="QB_6_AN.127_1#36cccd67c.blank?vopoq=1&amp;pid=4d1e64109&amp;color=0,0,0&amp;vpa=38&amp;vtp=1"/>
          <p:cNvSpPr/>
          <p:nvPr/>
        </p:nvSpPr>
        <p:spPr>
          <a:xfrm>
            <a:off x="10025148" y="2494553"/>
            <a:ext cx="525463" cy="417449"/>
          </a:xfrm>
          <a:prstGeom prst="rect">
            <a:avLst/>
          </a:prstGeom>
          <a:noFill/>
        </p:spPr>
        <p:txBody>
          <a:bodyPr wrap="none" lIns="0" tIns="0" rIns="0" bIns="0" rtlCol="0" anchor="t"/>
          <a:lstStyle/>
          <a:p>
            <a:pPr algn="ctr" latinLnBrk="1">
              <a:lnSpc>
                <a:spcPts val="3600"/>
              </a:lnSpc>
            </a:pP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一</a:t>
            </a:r>
            <a:endParaRPr lang="en-US" altLang="zh-CN" sz="2400" dirty="0"/>
          </a:p>
        </p:txBody>
      </p:sp>
      <p:sp>
        <p:nvSpPr>
          <p:cNvPr id="6" name="QB_6_AN.128_1#36cccd67c.blank?vopoq=1&amp;pid=4d1e64109&amp;color=0,0,0&amp;vpa=39&amp;vtp=1&amp;bbb=1&amp;hb=1"/>
          <p:cNvSpPr/>
          <p:nvPr/>
        </p:nvSpPr>
        <p:spPr>
          <a:xfrm>
            <a:off x="5110344" y="3006490"/>
            <a:ext cx="4161536" cy="906653"/>
          </a:xfrm>
          <a:prstGeom prst="rect">
            <a:avLst/>
          </a:prstGeom>
          <a:noFill/>
        </p:spPr>
        <p:txBody>
          <a:bodyPr wrap="square" lIns="0" tIns="0" rIns="0" bIns="0" rtlCol="0" anchor="t"/>
          <a:lstStyle/>
          <a:p>
            <a:pPr latinLnBrk="1">
              <a:lnSpc>
                <a:spcPct val="130000"/>
              </a:lnSpc>
            </a:pPr>
            <a:r>
              <a:rPr lang="en-US" altLang="zh-CN" sz="2400" b="0" i="0">
                <a:solidFill>
                  <a:srgbClr val="FF0000"/>
                </a:solidFill>
                <a:latin typeface="宋体" panose="02010600030101010101" pitchFamily="2" charset="-122"/>
                <a:ea typeface="宋体" panose="02010600030101010101" pitchFamily="2" charset="-122"/>
                <a:cs typeface="Times New Roman" panose="02020603050405020304" pitchFamily="34" charset="-120"/>
              </a:rPr>
              <a:t>         </a:t>
            </a: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铜丝表面有银白色固体产生</a:t>
            </a:r>
            <a:endParaRPr lang="en-US" altLang="zh-CN" sz="2400" dirty="0"/>
          </a:p>
        </p:txBody>
      </p:sp>
      <mc:AlternateContent xmlns:mc="http://schemas.openxmlformats.org/markup-compatibility/2006">
        <mc:Choice xmlns:a14="http://schemas.microsoft.com/office/drawing/2010/main" Requires="a14">
          <p:sp>
            <p:nvSpPr>
              <p:cNvPr id="7" name="QB_6_AS.129_1#36cccd67c?vopoq=1&amp;pid=4d1e64109&amp;color=0,0,0&amp;vtp=1&amp;bbb=1&amp;hb=1"/>
              <p:cNvSpPr/>
              <p:nvPr/>
            </p:nvSpPr>
            <p:spPr>
              <a:xfrm>
                <a:off x="649224" y="4106310"/>
                <a:ext cx="10899648" cy="2150999"/>
              </a:xfrm>
              <a:prstGeom prst="rect">
                <a:avLst/>
              </a:prstGeom>
              <a:noFill/>
            </p:spPr>
            <p:txBody>
              <a:bodyPr wrap="none" lIns="0" tIns="0" rIns="0" bIns="0" rtlCol="0" anchor="t"/>
              <a:lstStyle/>
              <a:p>
                <a:pPr algn="l" latinLnBrk="1">
                  <a:lnSpc>
                    <a:spcPts val="4400"/>
                  </a:lnSpc>
                </a:pPr>
                <a:r>
                  <a:rPr lang="en-US" altLang="zh-CN" sz="2400" b="0" i="0" dirty="0">
                    <a:solidFill>
                      <a:srgbClr val="FF0000"/>
                    </a:solidFill>
                    <a:latin typeface="Times New Roman" panose="02020603050405020304" pitchFamily="34" charset="0"/>
                    <a:ea typeface="黑体" panose="02010609060101010101" pitchFamily="34" charset="-122"/>
                    <a:cs typeface="Times New Roman" panose="02020603050405020304" pitchFamily="34" charset="-120"/>
                  </a:rPr>
                  <a:t>【解析】</a:t>
                </a: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向所得滤渣中滴加稀盐酸，若观察到有气泡产生，</a:t>
                </a: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说明滤渣中有铝剩余，</a:t>
                </a:r>
                <a:endPar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则滤液中一定没有</a:t>
                </a:r>
                <a14:m>
                  <m:oMath xmlns:m="http://schemas.openxmlformats.org/officeDocument/2006/math">
                    <m:sSub>
                      <m:sSubPr>
                        <m:ctrlPr>
                          <a:rPr lang="en-US" altLang="zh-CN" sz="2400" b="0" i="1"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ctrlPr>
                      </m:sSubPr>
                      <m:e>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AgNO</m:t>
                        </m:r>
                      </m:e>
                      <m:sub>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3</m:t>
                        </m:r>
                      </m:sub>
                    </m:sSub>
                  </m:oMath>
                </a14:m>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a:t>
                </a:r>
                <a14:m>
                  <m:oMath xmlns:m="http://schemas.openxmlformats.org/officeDocument/2006/math">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Cu</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m:t>
                    </m:r>
                    <m:sSub>
                      <m:sSubPr>
                        <m:ctrlPr>
                          <a:rPr lang="en-US" altLang="zh-CN" sz="2400" b="0" i="1"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ctrlPr>
                      </m:sSubPr>
                      <m:e>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NO</m:t>
                        </m:r>
                      </m:e>
                      <m:sub>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3</m:t>
                        </m:r>
                      </m:sub>
                    </m:sSub>
                    <m:sSub>
                      <m:sSubPr>
                        <m:ctrlPr>
                          <a:rPr lang="en-US" altLang="zh-CN" sz="2400" b="0" i="1"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m:t>
                        </m:r>
                      </m:e>
                      <m:sub>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2</m:t>
                        </m:r>
                      </m:sub>
                    </m:sSub>
                  </m:oMath>
                </a14:m>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，只有</a:t>
                </a:r>
                <a14:m>
                  <m:oMath xmlns:m="http://schemas.openxmlformats.org/officeDocument/2006/math">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Al</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m:t>
                    </m:r>
                    <m:sSub>
                      <m:sSubPr>
                        <m:ctrlPr>
                          <a:rPr lang="en-US" altLang="zh-CN" sz="2400" b="0" i="1"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ctrlPr>
                      </m:sSubPr>
                      <m:e>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NO</m:t>
                        </m:r>
                      </m:e>
                      <m:sub>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3</m:t>
                        </m:r>
                      </m:sub>
                    </m:sSub>
                    <m:sSub>
                      <m:sSubPr>
                        <m:ctrlPr>
                          <a:rPr lang="en-US" altLang="zh-CN" sz="2400" b="0" i="1"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m:t>
                        </m:r>
                      </m:e>
                      <m:sub>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3</m:t>
                        </m:r>
                      </m:sub>
                    </m:sSub>
                  </m:oMath>
                </a14:m>
                <a:r>
                  <a:rPr lang="en-US" altLang="zh-CN" sz="100" b="0"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，猜想一成立</a:t>
                </a: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；若猜想四成</a:t>
                </a:r>
                <a:endPar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立</a:t>
                </a: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，将铜丝插入所得滤液中，铜与</a:t>
                </a:r>
                <a14:m>
                  <m:oMath xmlns:m="http://schemas.openxmlformats.org/officeDocument/2006/math">
                    <m:sSub>
                      <m:sSubPr>
                        <m:ctrlPr>
                          <a:rPr lang="en-US" altLang="zh-CN" sz="2400" b="0" i="1"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ctrlPr>
                      </m:sSubPr>
                      <m:e>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AgNO</m:t>
                        </m:r>
                      </m:e>
                      <m:sub>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3</m:t>
                        </m:r>
                      </m:sub>
                    </m:sSub>
                  </m:oMath>
                </a14:m>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反应生成</a:t>
                </a:r>
                <a14:m>
                  <m:oMath xmlns:m="http://schemas.openxmlformats.org/officeDocument/2006/math">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Cu</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m:t>
                    </m:r>
                    <m:sSub>
                      <m:sSubPr>
                        <m:ctrlPr>
                          <a:rPr lang="en-US" altLang="zh-CN" sz="2400" b="0" i="1"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ctrlPr>
                      </m:sSubPr>
                      <m:e>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NO</m:t>
                        </m:r>
                      </m:e>
                      <m:sub>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3</m:t>
                        </m:r>
                      </m:sub>
                    </m:sSub>
                    <m:sSub>
                      <m:sSubPr>
                        <m:ctrlPr>
                          <a:rPr lang="en-US" altLang="zh-CN" sz="2400" b="0" i="1"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m:t>
                        </m:r>
                      </m:e>
                      <m:sub>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2</m:t>
                        </m:r>
                      </m:sub>
                    </m:sSub>
                  </m:oMath>
                </a14:m>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和</a:t>
                </a:r>
                <a14:m>
                  <m:oMath xmlns:m="http://schemas.openxmlformats.org/officeDocument/2006/math">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Ag</m:t>
                    </m:r>
                  </m:oMath>
                </a14:m>
                <a:r>
                  <a:rPr lang="en-US" altLang="zh-CN" sz="100" b="0"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,则观察到的现象</a:t>
                </a:r>
                <a:endPar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200"/>
                  </a:lnSpc>
                </a:pP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是铜丝表面有银白色固体产生</a:t>
                </a: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mc:Choice>
        <mc:Fallback>
          <p:sp>
            <p:nvSpPr>
              <p:cNvPr id="7" name="QB_6_AS.129_1#36cccd67c?vopoq=1&amp;pid=4d1e64109&amp;color=0,0,0&amp;vtp=1&amp;bbb=1&amp;hb=1"/>
              <p:cNvSpPr>
                <a:spLocks noRot="1" noChangeAspect="1" noMove="1" noResize="1" noEditPoints="1" noAdjustHandles="1" noChangeArrowheads="1" noChangeShapeType="1" noTextEdit="1"/>
              </p:cNvSpPr>
              <p:nvPr/>
            </p:nvSpPr>
            <p:spPr>
              <a:xfrm>
                <a:off x="649224" y="4106310"/>
                <a:ext cx="10899648" cy="2150999"/>
              </a:xfrm>
              <a:prstGeom prst="rect">
                <a:avLst/>
              </a:prstGeom>
              <a:blipFill rotWithShape="1">
                <a:blip r:embed="rId1"/>
                <a:stretch>
                  <a:fillRect l="-2" t="-19" r="-1444" b="-2715"/>
                </a:stretch>
              </a:blipFill>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5">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6">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6">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7">
                                            <p:bg/>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7">
                                            <p:txEl>
                                              <p:pRg st="0" end="0"/>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499"/>
                                          </p:stCondLst>
                                        </p:cTn>
                                        <p:tgtEl>
                                          <p:spTgt spid="7">
                                            <p:txEl>
                                              <p:pRg st="1" end="1"/>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499"/>
                                          </p:stCondLst>
                                        </p:cTn>
                                        <p:tgtEl>
                                          <p:spTgt spid="7">
                                            <p:txEl>
                                              <p:pRg st="2" end="2"/>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499"/>
                                          </p:stCondLst>
                                        </p:cTn>
                                        <p:tgtEl>
                                          <p:spTgt spid="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P spid="7" grpId="0" animBg="1"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5e4f7a384?sp=1&amp;vopoq=1&amp;pid=4d1e64109&amp;color=0,0,0&amp;vtp=1&amp;bt=1&amp;bbb=1"/>
          <p:cNvSpPr/>
          <p:nvPr/>
        </p:nvSpPr>
        <p:spPr>
          <a:xfrm>
            <a:off x="649224" y="864000"/>
            <a:ext cx="10899648" cy="474599"/>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【交流讨论】</a:t>
            </a:r>
            <a:endParaRPr lang="en-US" altLang="zh-CN" sz="2400" dirty="0"/>
          </a:p>
        </p:txBody>
      </p:sp>
      <p:sp>
        <p:nvSpPr>
          <p:cNvPr id="3" name="QB_6_BD.130_1#6d19b566b?vopoq=1&amp;pid=4d1e64109&amp;color=0,0,0&amp;vtp=1&amp;bbb=1&amp;hb=1"/>
          <p:cNvSpPr/>
          <p:nvPr/>
        </p:nvSpPr>
        <p:spPr>
          <a:xfrm>
            <a:off x="649224" y="1402861"/>
            <a:ext cx="10899648" cy="1592199"/>
          </a:xfrm>
          <a:prstGeom prst="rect">
            <a:avLst/>
          </a:prstGeom>
          <a:noFill/>
        </p:spPr>
        <p:txBody>
          <a:bodyPr wrap="none" lIns="0" tIns="0" rIns="0" bIns="0" rtlCol="0" anchor="t"/>
          <a:lstStyle/>
          <a:p>
            <a:pPr algn="l" latinLnBrk="1">
              <a:lnSpc>
                <a:spcPts val="44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spc="-5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5）小华经过分析认为向所得滤渣中滴加稀盐酸若没有气泡产生</a:t>
            </a:r>
            <a:r>
              <a:rPr lang="en-US" altLang="zh-CN" sz="2400" b="0" i="0" spc="-5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，对应的猜想也可</a:t>
            </a:r>
            <a:endParaRPr lang="en-US" altLang="zh-CN" sz="2400" b="0" i="0" spc="-5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0" i="0" spc="-5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能成立，原因是</a:t>
            </a:r>
            <a:r>
              <a:rPr lang="en-US" altLang="zh-CN" sz="2400" i="0" spc="-5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a:t>
            </a:r>
            <a:endParaRPr lang="en-US" altLang="zh-CN" sz="2400" i="0" spc="-5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200"/>
              </a:lnSpc>
            </a:pPr>
            <a:r>
              <a:rPr lang="en-US" altLang="zh-CN" sz="2400" i="0" spc="-5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__________________________________________________________________________</a:t>
            </a:r>
            <a:r>
              <a:rPr lang="en-US" altLang="zh-CN" sz="2400" b="0" i="0" spc="-5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spc="-50" dirty="0"/>
          </a:p>
        </p:txBody>
      </p:sp>
      <p:sp>
        <p:nvSpPr>
          <p:cNvPr id="4" name="QB_6_AN.131_1#6d19b566b.blank?vopoq=1&amp;pid=4d1e64109&amp;color=0,0,0&amp;vpa=40&amp;vtp=1&amp;bbb=1&amp;hb=1"/>
          <p:cNvSpPr/>
          <p:nvPr/>
        </p:nvSpPr>
        <p:spPr>
          <a:xfrm>
            <a:off x="649224" y="1933721"/>
            <a:ext cx="10894782" cy="1034669"/>
          </a:xfrm>
          <a:prstGeom prst="rect">
            <a:avLst/>
          </a:prstGeom>
          <a:noFill/>
        </p:spPr>
        <p:txBody>
          <a:bodyPr wrap="square" lIns="0" tIns="0" rIns="0" bIns="0" rtlCol="0" anchor="t"/>
          <a:lstStyle/>
          <a:p>
            <a:pPr latinLnBrk="1">
              <a:lnSpc>
                <a:spcPct val="150000"/>
              </a:lnSpc>
            </a:pPr>
            <a:r>
              <a:rPr lang="en-US" altLang="zh-CN" sz="2400" b="0" i="0">
                <a:solidFill>
                  <a:srgbClr val="FF0000"/>
                </a:solidFill>
                <a:latin typeface="宋体" panose="02010600030101010101" pitchFamily="2" charset="-122"/>
                <a:ea typeface="宋体" panose="02010600030101010101" pitchFamily="2" charset="-122"/>
                <a:cs typeface="Times New Roman" panose="02020603050405020304" pitchFamily="34" charset="-120"/>
              </a:rPr>
              <a:t>               </a:t>
            </a: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向所得滤渣中滴加稀盐酸</a:t>
            </a: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，若没有气泡产生，说明铝无剩余</a:t>
            </a: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，则有可能是铝完全反应</a:t>
            </a: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，但硝酸银和硝酸铜均有剩余，即猜想四成立（合理即可）</a:t>
            </a:r>
            <a:endParaRPr lang="en-US" altLang="zh-CN" sz="2400" dirty="0"/>
          </a:p>
        </p:txBody>
      </p:sp>
      <p:sp>
        <p:nvSpPr>
          <p:cNvPr id="5" name="QB_6_AS.132_1#6d19b566b?vopoq=1&amp;pid=4d1e64109&amp;color=0,0,0&amp;vtp=1&amp;bbb=1&amp;hb=1"/>
          <p:cNvSpPr/>
          <p:nvPr/>
        </p:nvSpPr>
        <p:spPr>
          <a:xfrm>
            <a:off x="649224" y="3053861"/>
            <a:ext cx="10899648" cy="2709799"/>
          </a:xfrm>
          <a:prstGeom prst="rect">
            <a:avLst/>
          </a:prstGeom>
          <a:noFill/>
        </p:spPr>
        <p:txBody>
          <a:bodyPr wrap="none" lIns="0" tIns="0" rIns="0" bIns="0" rtlCol="0" anchor="t"/>
          <a:lstStyle/>
          <a:p>
            <a:pPr algn="l" latinLnBrk="1">
              <a:lnSpc>
                <a:spcPts val="4400"/>
              </a:lnSpc>
            </a:pPr>
            <a:r>
              <a:rPr lang="en-US" altLang="zh-CN" sz="2400" b="0" i="0" dirty="0">
                <a:solidFill>
                  <a:srgbClr val="FF0000"/>
                </a:solidFill>
                <a:latin typeface="Times New Roman" panose="02020603050405020304" pitchFamily="34" charset="0"/>
                <a:ea typeface="黑体" panose="02010609060101010101" pitchFamily="34" charset="-122"/>
                <a:cs typeface="Times New Roman" panose="02020603050405020304" pitchFamily="34" charset="-120"/>
              </a:rPr>
              <a:t>【解析】</a:t>
            </a: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向所得滤渣中滴加稀盐酸，若没有气泡产生，说明铝无剩余</a:t>
            </a: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，则有可能</a:t>
            </a:r>
            <a:endPar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是铝完全反应</a:t>
            </a: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，但硝酸银和硝酸铜均有剩余，滤液中含硝酸铜、硝酸银、</a:t>
            </a: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硝酸铝，</a:t>
            </a:r>
            <a:endPar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即猜想四成立</a:t>
            </a: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；或是硝酸银和铝恰好完全反应，则滤液是硝酸铝、硝酸铜</a:t>
            </a: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，即猜</a:t>
            </a:r>
            <a:endPar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想二成立</a:t>
            </a: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；或是铝和硝酸银、硝酸铜恰好完全反应，则滤液中只含硝酸铝</a:t>
            </a: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，即猜</a:t>
            </a:r>
            <a:endPar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200"/>
              </a:lnSpc>
            </a:pP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想一成立</a:t>
            </a: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4">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5">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5">
                                            <p:txEl>
                                              <p:pRg st="0" end="0"/>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5">
                                            <p:txEl>
                                              <p:pRg st="1" end="1"/>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5">
                                            <p:txEl>
                                              <p:pRg st="2" end="2"/>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5">
                                            <p:txEl>
                                              <p:pRg st="3" end="3"/>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499"/>
                                          </p:stCondLst>
                                        </p:cTn>
                                        <p:tgtEl>
                                          <p:spTgt spid="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ce08dcc0e?vopoq=1&amp;pid=26e7761ac&amp;color=46,117,182&amp;vtp=1&amp;bt=1&amp;bbb=1"/>
          <p:cNvSpPr/>
          <p:nvPr/>
        </p:nvSpPr>
        <p:spPr>
          <a:xfrm>
            <a:off x="649224" y="842772"/>
            <a:ext cx="10899648" cy="426720"/>
          </a:xfrm>
          <a:prstGeom prst="rect">
            <a:avLst/>
          </a:prstGeom>
          <a:noFill/>
        </p:spPr>
        <p:txBody>
          <a:bodyPr wrap="none" lIns="0" tIns="0" rIns="0" bIns="0" rtlCol="0" anchor="ctr"/>
          <a:lstStyle/>
          <a:p>
            <a:pPr algn="l" latinLnBrk="1">
              <a:lnSpc>
                <a:spcPts val="3400"/>
              </a:lnSpc>
            </a:pPr>
            <a:r>
              <a:rPr lang="en-US" altLang="zh-CN" sz="2800" b="1" i="0" dirty="0">
                <a:solidFill>
                  <a:srgbClr val="2E75B6"/>
                </a:solidFill>
                <a:latin typeface="Times New Roman" panose="02020603050405020304" pitchFamily="34" charset="0"/>
                <a:ea typeface="黑体" panose="02010609060101010101" pitchFamily="34" charset="-122"/>
                <a:cs typeface="Times New Roman" panose="02020603050405020304" pitchFamily="34" charset="-120"/>
              </a:rPr>
              <a:t>四、计算题（</a:t>
            </a:r>
            <a:r>
              <a:rPr lang="en-US" altLang="zh-CN" sz="2800" b="1" i="0" dirty="0">
                <a:solidFill>
                  <a:srgbClr val="2E75B6"/>
                </a:solidFill>
                <a:latin typeface="Times New Roman" panose="02020603050405020304" pitchFamily="34" charset="0"/>
                <a:ea typeface="楷体" panose="02010609060101010101" pitchFamily="34" charset="-122"/>
                <a:cs typeface="Times New Roman" panose="02020603050405020304" pitchFamily="34" charset="-120"/>
              </a:rPr>
              <a:t>共</a:t>
            </a:r>
            <a:r>
              <a:rPr lang="en-US" altLang="zh-CN" sz="2800" b="1" i="0" dirty="0">
                <a:solidFill>
                  <a:srgbClr val="2E75B6"/>
                </a:solidFill>
                <a:latin typeface="Times New Roman" panose="02020603050405020304" pitchFamily="34" charset="0"/>
                <a:ea typeface="黑体" panose="02010609060101010101" pitchFamily="34" charset="-122"/>
                <a:cs typeface="Times New Roman" panose="02020603050405020304" pitchFamily="34" charset="-120"/>
              </a:rPr>
              <a:t>1</a:t>
            </a:r>
            <a:r>
              <a:rPr lang="en-US" altLang="zh-CN" sz="2800" b="1" i="0" dirty="0">
                <a:solidFill>
                  <a:srgbClr val="2E75B6"/>
                </a:solidFill>
                <a:latin typeface="Times New Roman" panose="02020603050405020304" pitchFamily="34" charset="0"/>
                <a:ea typeface="楷体" panose="02010609060101010101" pitchFamily="34" charset="-122"/>
                <a:cs typeface="Times New Roman" panose="02020603050405020304" pitchFamily="34" charset="-120"/>
              </a:rPr>
              <a:t>小题</a:t>
            </a:r>
            <a:r>
              <a:rPr lang="en-US" altLang="zh-CN" sz="2800" b="1" i="0" dirty="0">
                <a:solidFill>
                  <a:srgbClr val="2E75B6"/>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sz="2800" b="1" i="0" dirty="0">
                <a:solidFill>
                  <a:srgbClr val="2E75B6"/>
                </a:solidFill>
                <a:latin typeface="Times New Roman" panose="02020603050405020304" pitchFamily="34" charset="0"/>
                <a:ea typeface="楷体" panose="02010609060101010101" pitchFamily="34" charset="-122"/>
                <a:cs typeface="Times New Roman" panose="02020603050405020304" pitchFamily="34" charset="-120"/>
              </a:rPr>
              <a:t>共</a:t>
            </a:r>
            <a:r>
              <a:rPr lang="en-US" altLang="zh-CN" sz="2800" b="1" i="0" dirty="0">
                <a:solidFill>
                  <a:srgbClr val="2E75B6"/>
                </a:solidFill>
                <a:latin typeface="Times New Roman" panose="02020603050405020304" pitchFamily="34" charset="0"/>
                <a:ea typeface="黑体" panose="02010609060101010101" pitchFamily="34" charset="-122"/>
                <a:cs typeface="Times New Roman" panose="02020603050405020304" pitchFamily="34" charset="-120"/>
              </a:rPr>
              <a:t>8</a:t>
            </a:r>
            <a:r>
              <a:rPr lang="en-US" altLang="zh-CN" sz="2800" b="1" i="0" dirty="0">
                <a:solidFill>
                  <a:srgbClr val="2E75B6"/>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1" i="0" dirty="0">
                <a:solidFill>
                  <a:srgbClr val="2E75B6"/>
                </a:solidFill>
                <a:latin typeface="Times New Roman" panose="02020603050405020304" pitchFamily="34" charset="0"/>
                <a:ea typeface="黑体" panose="02010609060101010101" pitchFamily="34" charset="-122"/>
                <a:cs typeface="Times New Roman" panose="02020603050405020304" pitchFamily="34" charset="-120"/>
              </a:rPr>
              <a:t>）</a:t>
            </a:r>
            <a:endParaRPr lang="en-US" altLang="zh-CN" sz="2800" dirty="0"/>
          </a:p>
        </p:txBody>
      </p:sp>
      <p:sp>
        <p:nvSpPr>
          <p:cNvPr id="3" name="QO_5_BD.133_1#478d3036c?sp=1&amp;vopoq=1&amp;pid=ce08dcc0e&amp;color=0,0,0&amp;vtp=1&amp;bbb=1&amp;hb=1"/>
          <p:cNvSpPr/>
          <p:nvPr/>
        </p:nvSpPr>
        <p:spPr>
          <a:xfrm>
            <a:off x="649224" y="1270000"/>
            <a:ext cx="10899648" cy="1592199"/>
          </a:xfrm>
          <a:prstGeom prst="rect">
            <a:avLst/>
          </a:prstGeom>
          <a:noFill/>
        </p:spPr>
        <p:txBody>
          <a:bodyPr wrap="none" lIns="0" tIns="0" rIns="0" bIns="0" rtlCol="0" anchor="t"/>
          <a:lstStyle/>
          <a:p>
            <a:pPr algn="l" latinLnBrk="1">
              <a:lnSpc>
                <a:spcPts val="4400"/>
              </a:lnSpc>
            </a:pPr>
            <a:r>
              <a:rPr lang="en-US" altLang="zh-CN" sz="2400" b="1" i="0" dirty="0">
                <a:solidFill>
                  <a:srgbClr val="C00000"/>
                </a:solidFill>
                <a:latin typeface="Times New Roman" panose="02020603050405020304" pitchFamily="34" charset="0"/>
                <a:ea typeface="宋体" panose="02010600030101010101" pitchFamily="2" charset="-122"/>
                <a:cs typeface="Times New Roman" panose="02020603050405020304" pitchFamily="34" charset="-120"/>
              </a:rPr>
              <a:t>19.</a:t>
            </a:r>
            <a:r>
              <a:rPr lang="en-US" altLang="zh-CN" sz="24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[2024陕西榆林一模]</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生铁和钢是应用广泛的铁合金</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，工业上用赤铁矿冶炼生铁</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的主要反应原理为一氧化碳还原氧化铁</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a:p>
            <a:pPr latinLnBrk="1">
              <a:lnSpc>
                <a:spcPts val="42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请完成下列分析及计算</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p:sp>
        <p:nvSpPr>
          <p:cNvPr id="4" name="QB_6_BD.134_1#40d54b5a5?vopoq=1&amp;pid=478d3036c&amp;color=0,0,0&amp;vtp=1&amp;bbb=1"/>
          <p:cNvSpPr/>
          <p:nvPr/>
        </p:nvSpPr>
        <p:spPr>
          <a:xfrm>
            <a:off x="649224" y="2913443"/>
            <a:ext cx="10899648" cy="474599"/>
          </a:xfrm>
          <a:prstGeom prst="rect">
            <a:avLst/>
          </a:prstGeom>
          <a:noFill/>
        </p:spPr>
        <p:txBody>
          <a:bodyPr wrap="none" lIns="0" tIns="0" rIns="0" bIns="0" rtlCol="0" anchor="t"/>
          <a:lstStyle/>
          <a:p>
            <a:pPr algn="l" latinLnBrk="1">
              <a:lnSpc>
                <a:spcPts val="42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）生铁与钢的本质区别是</a:t>
            </a:r>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不同</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p:sp>
        <p:nvSpPr>
          <p:cNvPr id="5" name="QB_6_AN.135_1#40d54b5a5.blank?vopoq=1&amp;pid=478d3036c&amp;color=0,0,0&amp;vpa=41&amp;vtp=1&amp;bbb=1"/>
          <p:cNvSpPr/>
          <p:nvPr/>
        </p:nvSpPr>
        <p:spPr>
          <a:xfrm>
            <a:off x="4475892" y="2863913"/>
            <a:ext cx="1135063" cy="474599"/>
          </a:xfrm>
          <a:prstGeom prst="rect">
            <a:avLst/>
          </a:prstGeom>
          <a:noFill/>
        </p:spPr>
        <p:txBody>
          <a:bodyPr wrap="none" lIns="0" tIns="0" rIns="0" bIns="0" rtlCol="0" anchor="t"/>
          <a:lstStyle/>
          <a:p>
            <a:pPr algn="ctr" latinLnBrk="1">
              <a:lnSpc>
                <a:spcPts val="4200"/>
              </a:lnSpc>
            </a:pP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含碳量</a:t>
            </a:r>
            <a:endParaRPr lang="en-US" altLang="zh-CN" sz="2400" dirty="0"/>
          </a:p>
        </p:txBody>
      </p:sp>
      <mc:AlternateContent xmlns:mc="http://schemas.openxmlformats.org/markup-compatibility/2006">
        <mc:Choice xmlns:a14="http://schemas.microsoft.com/office/drawing/2010/main" Requires="a14">
          <p:sp>
            <p:nvSpPr>
              <p:cNvPr id="6" name="QB_6_AS.136_1#40d54b5a5?vopoq=1&amp;pid=478d3036c&amp;color=0,0,0&amp;vtp=1&amp;bbb=1&amp;hb=1"/>
              <p:cNvSpPr/>
              <p:nvPr/>
            </p:nvSpPr>
            <p:spPr>
              <a:xfrm>
                <a:off x="649224" y="3392170"/>
                <a:ext cx="10899648" cy="1033399"/>
              </a:xfrm>
              <a:prstGeom prst="rect">
                <a:avLst/>
              </a:prstGeom>
              <a:noFill/>
            </p:spPr>
            <p:txBody>
              <a:bodyPr wrap="none" lIns="0" tIns="0" rIns="0" bIns="0" rtlCol="0" anchor="t"/>
              <a:lstStyle/>
              <a:p>
                <a:pPr algn="l" latinLnBrk="1">
                  <a:lnSpc>
                    <a:spcPts val="4400"/>
                  </a:lnSpc>
                </a:pPr>
                <a:r>
                  <a:rPr lang="en-US" altLang="zh-CN" sz="2400" b="0" i="0" dirty="0">
                    <a:solidFill>
                      <a:srgbClr val="FF0000"/>
                    </a:solidFill>
                    <a:latin typeface="Times New Roman" panose="02020603050405020304" pitchFamily="34" charset="0"/>
                    <a:ea typeface="黑体" panose="02010609060101010101" pitchFamily="34" charset="-122"/>
                    <a:cs typeface="Times New Roman" panose="02020603050405020304" pitchFamily="34" charset="-120"/>
                  </a:rPr>
                  <a:t>【解析】</a:t>
                </a: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生铁是含碳量为</a:t>
                </a:r>
                <a14:m>
                  <m:oMath xmlns:m="http://schemas.openxmlformats.org/officeDocument/2006/math">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2</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4</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3</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m:t>
                    </m:r>
                  </m:oMath>
                </a14:m>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的铁合金，钢是含碳量为</a:t>
                </a:r>
                <a14:m>
                  <m:oMath xmlns:m="http://schemas.openxmlformats.org/officeDocument/2006/math">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0</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03</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2</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m:t>
                    </m:r>
                  </m:oMath>
                </a14:m>
                <a:r>
                  <a:rPr lang="en-US" altLang="zh-CN" sz="100" b="0"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的铁合</a:t>
                </a:r>
                <a:endPar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200"/>
                  </a:lnSpc>
                </a:pP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金</a:t>
                </a: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，生铁与钢的本质区别是含碳量不同。</a:t>
                </a:r>
                <a:endParaRPr lang="en-US" altLang="zh-CN" sz="2400" dirty="0"/>
              </a:p>
            </p:txBody>
          </p:sp>
        </mc:Choice>
        <mc:Fallback>
          <p:sp>
            <p:nvSpPr>
              <p:cNvPr id="6" name="QB_6_AS.136_1#40d54b5a5?vopoq=1&amp;pid=478d3036c&amp;color=0,0,0&amp;vtp=1&amp;bbb=1&amp;hb=1"/>
              <p:cNvSpPr>
                <a:spLocks noRot="1" noChangeAspect="1" noMove="1" noResize="1" noEditPoints="1" noAdjustHandles="1" noChangeArrowheads="1" noChangeShapeType="1" noTextEdit="1"/>
              </p:cNvSpPr>
              <p:nvPr/>
            </p:nvSpPr>
            <p:spPr>
              <a:xfrm>
                <a:off x="649224" y="3392170"/>
                <a:ext cx="10899648" cy="1033399"/>
              </a:xfrm>
              <a:prstGeom prst="rect">
                <a:avLst/>
              </a:prstGeom>
              <a:blipFill rotWithShape="1">
                <a:blip r:embed="rId1"/>
                <a:stretch>
                  <a:fillRect l="-2" r="1" b="-5690"/>
                </a:stretch>
              </a:blipFill>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5">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6">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6">
                                            <p:txEl>
                                              <p:pRg st="0" end="0"/>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6">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BD.137_1#426541b17?vopoq=1&amp;pid=478d3036c&amp;color=0,0,0&amp;vtp=1&amp;bt=1&amp;bbb=1&amp;hb=1"/>
              <p:cNvSpPr/>
              <p:nvPr/>
            </p:nvSpPr>
            <p:spPr>
              <a:xfrm>
                <a:off x="649224" y="864000"/>
                <a:ext cx="10899648" cy="1033399"/>
              </a:xfrm>
              <a:prstGeom prst="rect">
                <a:avLst/>
              </a:prstGeom>
              <a:noFill/>
            </p:spPr>
            <p:txBody>
              <a:bodyPr wrap="none" lIns="0" tIns="0" rIns="0" bIns="0" rtlCol="0" anchor="t"/>
              <a:lstStyle/>
              <a:p>
                <a:pPr algn="l" latinLnBrk="1">
                  <a:lnSpc>
                    <a:spcPts val="44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（2）某炼铁厂用含</a:t>
                </a:r>
                <a14:m>
                  <m:oMath xmlns:m="http://schemas.openxmlformats.org/officeDocument/2006/math">
                    <m:sSub>
                      <m:sSubPr>
                        <m:ctrlPr>
                          <a:rPr lang="en-US" altLang="zh-CN" sz="2400" b="0" i="1"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bPr>
                      <m:e>
                        <m:r>
                          <m:rPr>
                            <m:sty m:val="p"/>
                          </m:rP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Fe</m:t>
                        </m:r>
                      </m:e>
                      <m:sub>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2</m:t>
                        </m:r>
                      </m:sub>
                    </m:sSub>
                    <m:sSub>
                      <m:sSubPr>
                        <m:ctrlPr>
                          <a:rPr lang="en-US" altLang="zh-CN" sz="2400" b="0" i="1"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bPr>
                      <m:e>
                        <m:r>
                          <m:rPr>
                            <m:sty m:val="p"/>
                          </m:rP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O</m:t>
                        </m:r>
                      </m:e>
                      <m:sub>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3</m:t>
                        </m:r>
                      </m:sub>
                    </m:sSub>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80</m:t>
                    </m:r>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oMath>
                </a14:m>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的赤铁矿冶炼出含铁</a:t>
                </a:r>
                <a14:m>
                  <m:oMath xmlns:m="http://schemas.openxmlformats.org/officeDocument/2006/math">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14</m:t>
                    </m:r>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000</m:t>
                    </m:r>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 </m:t>
                    </m:r>
                    <m:r>
                      <m:rPr>
                        <m:sty m:val="p"/>
                      </m:rP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t</m:t>
                    </m:r>
                  </m:oMath>
                </a14:m>
                <a:r>
                  <a:rPr lang="en-US" altLang="zh-CN" sz="100" b="0"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的生铁</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，根据化学方</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2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程式计算炼铁所用赤铁矿的质量</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mc:Choice>
        <mc:Fallback>
          <p:sp>
            <p:nvSpPr>
              <p:cNvPr id="2" name="QO_6_BD.137_1#426541b17?vopoq=1&amp;pid=478d3036c&amp;color=0,0,0&amp;vtp=1&amp;bt=1&amp;bbb=1&amp;hb=1"/>
              <p:cNvSpPr>
                <a:spLocks noRot="1" noChangeAspect="1" noMove="1" noResize="1" noEditPoints="1" noAdjustHandles="1" noChangeArrowheads="1" noChangeShapeType="1" noTextEdit="1"/>
              </p:cNvSpPr>
              <p:nvPr/>
            </p:nvSpPr>
            <p:spPr>
              <a:xfrm>
                <a:off x="649224" y="864000"/>
                <a:ext cx="10899648" cy="1033399"/>
              </a:xfrm>
              <a:prstGeom prst="rect">
                <a:avLst/>
              </a:prstGeom>
              <a:blipFill rotWithShape="1">
                <a:blip r:embed="rId1"/>
                <a:stretch>
                  <a:fillRect l="-2" t="-39" r="1" b="-5651"/>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6_AN.138_1#426541b17?vopoq=1&amp;pid=478d3036c&amp;color=0,0,0&amp;vtp=1&amp;bbb=1"/>
              <p:cNvSpPr/>
              <p:nvPr/>
            </p:nvSpPr>
            <p:spPr>
              <a:xfrm>
                <a:off x="649224" y="1909210"/>
                <a:ext cx="10899648" cy="4335399"/>
              </a:xfrm>
              <a:prstGeom prst="rect">
                <a:avLst/>
              </a:prstGeom>
              <a:noFill/>
            </p:spPr>
            <p:txBody>
              <a:bodyPr wrap="none" lIns="0" tIns="0" rIns="0" bIns="0" rtlCol="0" anchor="t"/>
              <a:lstStyle/>
              <a:p>
                <a:pPr algn="l" latinLnBrk="1">
                  <a:lnSpc>
                    <a:spcPts val="4400"/>
                  </a:lnSpc>
                </a:pP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解：设冶炼时参加反应的氧化铁的质量为</a:t>
                </a:r>
                <a14:m>
                  <m:oMath xmlns:m="http://schemas.openxmlformats.org/officeDocument/2006/math">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𝑥</m:t>
                    </m:r>
                  </m:oMath>
                </a14:m>
                <a:r>
                  <a:rPr lang="en-US" altLang="zh-CN" sz="100" b="0"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a:p>
                <a:pPr latinLnBrk="1">
                  <a:lnSpc>
                    <a:spcPts val="10900"/>
                  </a:lnSpc>
                </a:pPr>
                <a14:m>
                  <m:oMath xmlns:m="http://schemas.openxmlformats.org/officeDocument/2006/math">
                    <m:m>
                      <m:mPr>
                        <m:mcs>
                          <m:mc>
                            <m:mcPr>
                              <m:count m:val="6"/>
                              <m:mcJc m:val="center"/>
                            </m:mcPr>
                          </m:mc>
                        </m:mcs>
                        <m:ctrlPr>
                          <a:rPr lang="en-US" altLang="zh-CN" sz="2400" b="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ctrlPr>
                      </m:mPr>
                      <m:mr>
                        <m:e>
                          <m:sSub>
                            <m:sSubPr>
                              <m:ctrlPr>
                                <a:rPr lang="en-US" altLang="zh-CN" sz="2400" b="0" i="1"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ctrlPr>
                            </m:sSubPr>
                            <m:e>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Fe</m:t>
                              </m:r>
                            </m:e>
                            <m:sub>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2</m:t>
                              </m:r>
                            </m:sub>
                          </m:sSub>
                          <m:sSub>
                            <m:sSubPr>
                              <m:ctrlPr>
                                <a:rPr lang="en-US" altLang="zh-CN" sz="2400" b="0" i="1"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ctrlPr>
                            </m:sSubPr>
                            <m:e>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O</m:t>
                              </m:r>
                            </m:e>
                            <m:sub>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3</m:t>
                              </m:r>
                            </m:sub>
                          </m:sSub>
                        </m:e>
                        <m:e>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m:t>
                          </m:r>
                        </m:e>
                        <m:e>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3</m:t>
                          </m:r>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CO</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 </m:t>
                          </m:r>
                          <m:m>
                            <m:mPr>
                              <m:mcs>
                                <m:mc>
                                  <m:mcPr>
                                    <m:count m:val="1"/>
                                    <m:mcJc m:val="center"/>
                                  </m:mcPr>
                                </m:mc>
                              </m:mcs>
                              <m:ctrlPr>
                                <a:rPr lang="en-US" altLang="zh-CN" i="1" baseline="30000">
                                  <a:solidFill>
                                    <a:srgbClr val="FF0000"/>
                                  </a:solidFill>
                                  <a:latin typeface="Cambria Math" panose="02040503050406030204" pitchFamily="18" charset="0"/>
                                </a:rPr>
                              </m:ctrlPr>
                            </m:mPr>
                            <m:mr>
                              <m:e>
                                <m:bar>
                                  <m:barPr>
                                    <m:ctrlPr>
                                      <a:rPr lang="en-US" altLang="zh-CN" sz="2400" b="0" i="1" baseline="-2000">
                                        <a:solidFill>
                                          <a:srgbClr val="FF0000"/>
                                        </a:solidFill>
                                        <a:latin typeface="Cambria Math" panose="02040503050406030204" pitchFamily="18" charset="0"/>
                                      </a:rPr>
                                    </m:ctrlPr>
                                  </m:barPr>
                                  <m:e>
                                    <m:bar>
                                      <m:barPr>
                                        <m:ctrlPr>
                                          <a:rPr lang="en-US" altLang="zh-CN" sz="2400" b="0" i="1" baseline="-8000">
                                            <a:solidFill>
                                              <a:srgbClr val="FF0000"/>
                                            </a:solidFill>
                                            <a:latin typeface="Cambria Math" panose="02040503050406030204" pitchFamily="18" charset="0"/>
                                          </a:rPr>
                                        </m:ctrlPr>
                                      </m:barPr>
                                      <m:e>
                                        <m:r>
                                          <a:rPr lang="en-US" altLang="zh-CN" sz="2400" b="0" baseline="-2000">
                                            <a:solidFill>
                                              <a:srgbClr val="FF0000"/>
                                            </a:solidFill>
                                            <a:latin typeface="Cambria Math" panose="02040503050406030204" pitchFamily="18" charset="0"/>
                                          </a:rPr>
                                          <m:t>高温</m:t>
                                        </m:r>
                                      </m:e>
                                    </m:bar>
                                  </m:e>
                                </m:bar>
                              </m:e>
                            </m:mr>
                            <m:mr>
                              <m:e>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 </m:t>
                                </m:r>
                              </m:e>
                            </m:mr>
                          </m:m>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 </m:t>
                          </m:r>
                        </m:e>
                        <m:e>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2</m:t>
                          </m:r>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Fe</m:t>
                          </m:r>
                        </m:e>
                        <m:e>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m:t>
                          </m:r>
                        </m:e>
                        <m:e>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3</m:t>
                          </m:r>
                          <m:sSub>
                            <m:sSubPr>
                              <m:ctrlPr>
                                <a:rPr lang="en-US" altLang="zh-CN" sz="2400" b="0" i="1"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ctrlPr>
                            </m:sSubPr>
                            <m:e>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CO</m:t>
                              </m:r>
                            </m:e>
                            <m:sub>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2</m:t>
                              </m:r>
                            </m:sub>
                          </m:sSub>
                        </m:e>
                      </m:mr>
                      <m:mr>
                        <m:e>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160</m:t>
                          </m:r>
                        </m:e>
                        <m:e/>
                        <m:e/>
                        <m:e>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112</m:t>
                          </m:r>
                        </m:e>
                        <m:e/>
                        <m:e/>
                      </m:mr>
                      <m:mr>
                        <m:e>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𝑥</m:t>
                          </m:r>
                        </m:e>
                        <m:e/>
                        <m:e/>
                        <m:e>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14000</m:t>
                          </m:r>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t</m:t>
                          </m:r>
                        </m:e>
                        <m:e/>
                        <m:e/>
                      </m:mr>
                    </m:m>
                  </m:oMath>
                </a14:m>
                <a:r>
                  <a:rPr lang="en-US" altLang="zh-CN" sz="100" b="0"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endParaRPr lang="en-US" altLang="zh-CN" sz="2400" dirty="0"/>
              </a:p>
              <a:p>
                <a:pPr latinLnBrk="1">
                  <a:lnSpc>
                    <a:spcPts val="6200"/>
                  </a:lnSpc>
                </a:pPr>
                <a14:m>
                  <m:oMath xmlns:m="http://schemas.openxmlformats.org/officeDocument/2006/math">
                    <m:f>
                      <m:fPr>
                        <m:ctrlPr>
                          <a:rPr lang="en-US" altLang="zh-CN" sz="2400" b="0" i="1"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ctrlPr>
                      </m:fPr>
                      <m:num>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160</m:t>
                        </m:r>
                      </m:num>
                      <m:den>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112</m:t>
                        </m:r>
                      </m:den>
                    </m:f>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m:t>
                    </m:r>
                    <m:f>
                      <m:fPr>
                        <m:ctrlPr>
                          <a:rPr lang="en-US" altLang="zh-CN" sz="2400" b="0" i="1"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ctrlPr>
                      </m:fPr>
                      <m:num>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𝑥</m:t>
                        </m:r>
                      </m:num>
                      <m:den>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14</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000</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 </m:t>
                        </m:r>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t</m:t>
                        </m:r>
                      </m:den>
                    </m:f>
                  </m:oMath>
                </a14:m>
                <a:r>
                  <a:rPr lang="en-US" altLang="zh-CN" sz="100" b="0"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endParaRPr lang="en-US" altLang="zh-CN" sz="2400" dirty="0"/>
              </a:p>
              <a:p>
                <a:pPr latinLnBrk="1">
                  <a:lnSpc>
                    <a:spcPts val="4300"/>
                  </a:lnSpc>
                </a:pPr>
                <a14:m>
                  <m:oMath xmlns:m="http://schemas.openxmlformats.org/officeDocument/2006/math">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𝑥</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20</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000</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 </m:t>
                    </m:r>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t</m:t>
                    </m:r>
                  </m:oMath>
                </a14:m>
                <a:r>
                  <a:rPr lang="en-US" altLang="zh-CN" sz="100" b="0"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endParaRPr lang="en-US" altLang="zh-CN" sz="2400" dirty="0"/>
              </a:p>
              <a:p>
                <a:pPr latinLnBrk="1">
                  <a:lnSpc>
                    <a:spcPts val="4600"/>
                  </a:lnSpc>
                </a:pP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炼铁所用赤铁矿的质量为</a:t>
                </a:r>
                <a14:m>
                  <m:oMath xmlns:m="http://schemas.openxmlformats.org/officeDocument/2006/math">
                    <m:f>
                      <m:fPr>
                        <m:ctrlPr>
                          <a:rPr lang="en-US" altLang="zh-CN" sz="2400" b="0" i="1"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ctrlPr>
                      </m:fPr>
                      <m:num>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20</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000</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 </m:t>
                        </m:r>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t</m:t>
                        </m:r>
                      </m:num>
                      <m:den>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80</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m:t>
                        </m:r>
                      </m:den>
                    </m:f>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25</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000</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 </m:t>
                    </m:r>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t</m:t>
                    </m:r>
                  </m:oMath>
                </a14:m>
                <a:r>
                  <a:rPr lang="en-US" altLang="zh-CN" sz="100" b="0"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a:p>
                <a:pPr latinLnBrk="1">
                  <a:lnSpc>
                    <a:spcPts val="4200"/>
                  </a:lnSpc>
                </a:pPr>
                <a:r>
                  <a:rPr lang="en-US" altLang="zh-CN" sz="2400" b="0"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答</a:t>
                </a: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：炼铁所用赤铁矿的质量为</a:t>
                </a:r>
                <a14:m>
                  <m:oMath xmlns:m="http://schemas.openxmlformats.org/officeDocument/2006/math">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25</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000</m:t>
                    </m:r>
                    <m: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 </m:t>
                    </m:r>
                    <m:r>
                      <m:rPr>
                        <m:sty m:val="p"/>
                      </m:rPr>
                      <a:rPr lang="en-US" altLang="zh-CN" sz="2400" b="0" i="0" dirty="0">
                        <a:solidFill>
                          <a:srgbClr val="FF0000"/>
                        </a:solidFill>
                        <a:latin typeface="Cambria Math" panose="02040503050406030204" pitchFamily="18" charset="0"/>
                        <a:ea typeface="宋体" panose="02010600030101010101" pitchFamily="2" charset="-122"/>
                        <a:cs typeface="Times New Roman" panose="02020603050405020304" pitchFamily="34" charset="-120"/>
                      </a:rPr>
                      <m:t>t</m:t>
                    </m:r>
                  </m:oMath>
                </a14:m>
                <a:r>
                  <a:rPr lang="en-US" altLang="zh-CN" sz="100" b="0"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mc:Choice>
        <mc:Fallback>
          <p:sp>
            <p:nvSpPr>
              <p:cNvPr id="3" name="QO_6_AN.138_1#426541b17?vopoq=1&amp;pid=478d3036c&amp;color=0,0,0&amp;vtp=1&amp;bbb=1"/>
              <p:cNvSpPr>
                <a:spLocks noRot="1" noChangeAspect="1" noMove="1" noResize="1" noEditPoints="1" noAdjustHandles="1" noChangeArrowheads="1" noChangeShapeType="1" noTextEdit="1"/>
              </p:cNvSpPr>
              <p:nvPr/>
            </p:nvSpPr>
            <p:spPr>
              <a:xfrm>
                <a:off x="649224" y="1909210"/>
                <a:ext cx="10899648" cy="4335399"/>
              </a:xfrm>
              <a:prstGeom prst="rect">
                <a:avLst/>
              </a:prstGeom>
              <a:blipFill rotWithShape="1">
                <a:blip r:embed="rId2"/>
                <a:stretch>
                  <a:fillRect l="-2" t="-9" r="1" b="-1347"/>
                </a:stretch>
              </a:blipFill>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3">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499"/>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499"/>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plit dir="in"/>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P_4_BD#c3ce6d3f7?vopoq=1&amp;pid=26e7761ac&amp;color=0,0,0&amp;vtp=1&amp;bt=1&amp;bbb=1&amp;hb=1"/>
              <p:cNvSpPr/>
              <p:nvPr/>
            </p:nvSpPr>
            <p:spPr>
              <a:xfrm>
                <a:off x="649224" y="864000"/>
                <a:ext cx="10899648" cy="1566291"/>
              </a:xfrm>
              <a:prstGeom prst="rect">
                <a:avLst/>
              </a:prstGeom>
              <a:noFill/>
            </p:spPr>
            <p:txBody>
              <a:bodyPr wrap="none" lIns="0" tIns="0" rIns="0" bIns="0" rtlCol="0" anchor="t"/>
              <a:lstStyle/>
              <a:p>
                <a:pPr algn="ctr" latinLnBrk="1">
                  <a:lnSpc>
                    <a:spcPts val="4400"/>
                  </a:lnSpc>
                </a:pPr>
                <a:r>
                  <a:rPr lang="en-US" altLang="zh-CN" sz="2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时间</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14:m>
                  <m:oMath xmlns:m="http://schemas.openxmlformats.org/officeDocument/2006/math">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45</m:t>
                    </m:r>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 </m:t>
                    </m:r>
                    <m:r>
                      <m:rPr>
                        <m:sty m:val="p"/>
                      </m:rP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min</m:t>
                    </m:r>
                  </m:oMath>
                </a14:m>
                <a:r>
                  <a:rPr lang="en-US" altLang="zh-CN" sz="100" b="0"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满分</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：100</a:t>
                </a:r>
                <a:r>
                  <a:rPr lang="en-US" altLang="zh-CN" sz="2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endParaRPr lang="en-US" altLang="zh-CN" sz="2400" dirty="0"/>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可能用到的相对原子质量</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14:m>
                  <m:oMath xmlns:m="http://schemas.openxmlformats.org/officeDocument/2006/math">
                    <m:r>
                      <m:rPr>
                        <m:sty m:val="p"/>
                      </m:rP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O</m:t>
                    </m:r>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16</m:t>
                    </m:r>
                  </m:oMath>
                </a14:m>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m:rPr>
                        <m:sty m:val="p"/>
                      </m:rP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Mg</m:t>
                    </m:r>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24</m:t>
                    </m:r>
                  </m:oMath>
                </a14:m>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m:rPr>
                        <m:sty m:val="p"/>
                      </m:rP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Al</m:t>
                    </m:r>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27</m:t>
                    </m:r>
                  </m:oMath>
                </a14:m>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m:rPr>
                        <m:sty m:val="p"/>
                      </m:rP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S</m:t>
                    </m:r>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32</m:t>
                    </m:r>
                  </m:oMath>
                </a14:m>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m:rPr>
                        <m:sty m:val="p"/>
                      </m:rP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Fe</m:t>
                    </m:r>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56</m:t>
                    </m:r>
                  </m:oMath>
                </a14:m>
                <a:r>
                  <a:rPr lang="en-US" altLang="zh-CN" sz="2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m:rPr>
                        <m:sty m:val="p"/>
                      </m:rP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Cu</m:t>
                    </m:r>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64</m:t>
                    </m:r>
                  </m:oMath>
                </a14:m>
                <a:r>
                  <a:rPr lang="en-US" altLang="zh-CN" sz="100" b="0"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000"/>
                  </a:lnSpc>
                </a:pPr>
                <a14:m>
                  <m:oMath xmlns:m="http://schemas.openxmlformats.org/officeDocument/2006/math">
                    <m:r>
                      <m:rPr>
                        <m:sty m:val="p"/>
                      </m:rP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Zn</m:t>
                    </m:r>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65</m:t>
                    </m:r>
                  </m:oMath>
                </a14:m>
                <a:r>
                  <a:rPr lang="en-US" altLang="zh-CN" sz="100" b="0"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endParaRPr lang="en-US" altLang="zh-CN" sz="2400" dirty="0"/>
              </a:p>
            </p:txBody>
          </p:sp>
        </mc:Choice>
        <mc:Fallback>
          <p:sp>
            <p:nvSpPr>
              <p:cNvPr id="2" name="P_4_BD#c3ce6d3f7?vopoq=1&amp;pid=26e7761ac&amp;color=0,0,0&amp;vtp=1&amp;bt=1&amp;bbb=1&amp;hb=1"/>
              <p:cNvSpPr>
                <a:spLocks noRot="1" noChangeAspect="1" noMove="1" noResize="1" noEditPoints="1" noAdjustHandles="1" noChangeArrowheads="1" noChangeShapeType="1" noTextEdit="1"/>
              </p:cNvSpPr>
              <p:nvPr/>
            </p:nvSpPr>
            <p:spPr>
              <a:xfrm>
                <a:off x="649224" y="864000"/>
                <a:ext cx="10899648" cy="1566291"/>
              </a:xfrm>
              <a:prstGeom prst="rect">
                <a:avLst/>
              </a:prstGeom>
              <a:blipFill rotWithShape="1">
                <a:blip r:embed="rId1"/>
                <a:stretch>
                  <a:fillRect l="-2" t="-26" r="1" b="-3761"/>
                </a:stretch>
              </a:blipFill>
            </p:spPr>
            <p:txBody>
              <a:bodyPr/>
              <a:lstStyle/>
              <a:p>
                <a:r>
                  <a:rPr lang="zh-CN" altLang="en-US">
                    <a:noFill/>
                  </a:rPr>
                  <a:t> </a:t>
                </a:r>
              </a:p>
            </p:txBody>
          </p:sp>
        </mc:Fallback>
      </mc:AlternateContent>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f7dd4bd8d?vopoq=1&amp;pid=26e7761ac&amp;color=46,117,182&amp;vtp=1&amp;bt=1&amp;bbb=1&amp;hb=1"/>
          <p:cNvSpPr/>
          <p:nvPr/>
        </p:nvSpPr>
        <p:spPr>
          <a:xfrm>
            <a:off x="649224" y="839724"/>
            <a:ext cx="10899648" cy="853440"/>
          </a:xfrm>
          <a:prstGeom prst="rect">
            <a:avLst/>
          </a:prstGeom>
          <a:noFill/>
        </p:spPr>
        <p:txBody>
          <a:bodyPr wrap="none" lIns="0" tIns="0" rIns="0" bIns="0" rtlCol="0" anchor="ctr"/>
          <a:lstStyle/>
          <a:p>
            <a:pPr algn="l" latinLnBrk="1">
              <a:lnSpc>
                <a:spcPts val="3400"/>
              </a:lnSpc>
            </a:pPr>
            <a:r>
              <a:rPr lang="en-US" altLang="zh-CN" sz="2800" b="1" i="0" dirty="0">
                <a:solidFill>
                  <a:srgbClr val="2E75B6"/>
                </a:solidFill>
                <a:latin typeface="Times New Roman" panose="02020603050405020304" pitchFamily="34" charset="0"/>
                <a:ea typeface="黑体" panose="02010609060101010101" pitchFamily="34" charset="-122"/>
                <a:cs typeface="Times New Roman" panose="02020603050405020304" pitchFamily="34" charset="-120"/>
              </a:rPr>
              <a:t>一、选择题（</a:t>
            </a:r>
            <a:r>
              <a:rPr lang="en-US" altLang="zh-CN" sz="2800" b="1" i="0" dirty="0">
                <a:solidFill>
                  <a:srgbClr val="2E75B6"/>
                </a:solidFill>
                <a:latin typeface="Times New Roman" panose="02020603050405020304" pitchFamily="34" charset="0"/>
                <a:ea typeface="楷体" panose="02010609060101010101" pitchFamily="34" charset="-122"/>
                <a:cs typeface="Times New Roman" panose="02020603050405020304" pitchFamily="34" charset="-120"/>
              </a:rPr>
              <a:t>共</a:t>
            </a:r>
            <a:r>
              <a:rPr lang="en-US" altLang="zh-CN" sz="2800" b="1" i="0" dirty="0">
                <a:solidFill>
                  <a:srgbClr val="2E75B6"/>
                </a:solidFill>
                <a:latin typeface="Times New Roman" panose="02020603050405020304" pitchFamily="34" charset="0"/>
                <a:ea typeface="黑体" panose="02010609060101010101" pitchFamily="34" charset="-122"/>
                <a:cs typeface="Times New Roman" panose="02020603050405020304" pitchFamily="34" charset="-120"/>
              </a:rPr>
              <a:t>12</a:t>
            </a:r>
            <a:r>
              <a:rPr lang="en-US" altLang="zh-CN" sz="2800" b="1" i="0" dirty="0">
                <a:solidFill>
                  <a:srgbClr val="2E75B6"/>
                </a:solidFill>
                <a:latin typeface="Times New Roman" panose="02020603050405020304" pitchFamily="34" charset="0"/>
                <a:ea typeface="楷体" panose="02010609060101010101" pitchFamily="34" charset="-122"/>
                <a:cs typeface="Times New Roman" panose="02020603050405020304" pitchFamily="34" charset="-120"/>
              </a:rPr>
              <a:t>个小题</a:t>
            </a:r>
            <a:r>
              <a:rPr lang="en-US" altLang="zh-CN" sz="2800" b="1" i="0" dirty="0">
                <a:solidFill>
                  <a:srgbClr val="2E75B6"/>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sz="2800" b="1" i="0" dirty="0">
                <a:solidFill>
                  <a:srgbClr val="2E75B6"/>
                </a:solidFill>
                <a:latin typeface="Times New Roman" panose="02020603050405020304" pitchFamily="34" charset="0"/>
                <a:ea typeface="楷体" panose="02010609060101010101" pitchFamily="34" charset="-122"/>
                <a:cs typeface="Times New Roman" panose="02020603050405020304" pitchFamily="34" charset="-120"/>
              </a:rPr>
              <a:t>每小题</a:t>
            </a:r>
            <a:r>
              <a:rPr lang="en-US" altLang="zh-CN" sz="2800" b="1" i="0" dirty="0">
                <a:solidFill>
                  <a:srgbClr val="2E75B6"/>
                </a:solidFill>
                <a:latin typeface="Times New Roman" panose="02020603050405020304" pitchFamily="34" charset="0"/>
                <a:ea typeface="黑体" panose="02010609060101010101" pitchFamily="34" charset="-122"/>
                <a:cs typeface="Times New Roman" panose="02020603050405020304" pitchFamily="34" charset="-120"/>
              </a:rPr>
              <a:t>3</a:t>
            </a:r>
            <a:r>
              <a:rPr lang="en-US" altLang="zh-CN" sz="2800" b="1" i="0" dirty="0">
                <a:solidFill>
                  <a:srgbClr val="2E75B6"/>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1" i="0" dirty="0">
                <a:solidFill>
                  <a:srgbClr val="2E75B6"/>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sz="2800" b="1" i="0" dirty="0">
                <a:solidFill>
                  <a:srgbClr val="2E75B6"/>
                </a:solidFill>
                <a:latin typeface="Times New Roman" panose="02020603050405020304" pitchFamily="34" charset="0"/>
                <a:ea typeface="楷体" panose="02010609060101010101" pitchFamily="34" charset="-122"/>
                <a:cs typeface="Times New Roman" panose="02020603050405020304" pitchFamily="34" charset="-120"/>
              </a:rPr>
              <a:t>共</a:t>
            </a:r>
            <a:r>
              <a:rPr lang="en-US" altLang="zh-CN" sz="2800" b="1" i="0" dirty="0">
                <a:solidFill>
                  <a:srgbClr val="2E75B6"/>
                </a:solidFill>
                <a:latin typeface="Times New Roman" panose="02020603050405020304" pitchFamily="34" charset="0"/>
                <a:ea typeface="黑体" panose="02010609060101010101" pitchFamily="34" charset="-122"/>
                <a:cs typeface="Times New Roman" panose="02020603050405020304" pitchFamily="34" charset="-120"/>
              </a:rPr>
              <a:t>36</a:t>
            </a:r>
            <a:r>
              <a:rPr lang="en-US" altLang="zh-CN" sz="2800" b="1" i="0" dirty="0">
                <a:solidFill>
                  <a:srgbClr val="2E75B6"/>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1" i="0">
                <a:solidFill>
                  <a:srgbClr val="2E75B6"/>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sz="2800" b="1" i="0">
                <a:solidFill>
                  <a:srgbClr val="2E75B6"/>
                </a:solidFill>
                <a:latin typeface="Times New Roman" panose="02020603050405020304" pitchFamily="34" charset="0"/>
                <a:ea typeface="楷体" panose="02010609060101010101" pitchFamily="34" charset="-122"/>
                <a:cs typeface="Times New Roman" panose="02020603050405020304" pitchFamily="34" charset="-120"/>
              </a:rPr>
              <a:t>每小题只有一个选项</a:t>
            </a:r>
            <a:endParaRPr lang="en-US" altLang="zh-CN" sz="2800" b="1" i="0">
              <a:solidFill>
                <a:srgbClr val="2E75B6"/>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400"/>
              </a:lnSpc>
            </a:pPr>
            <a:r>
              <a:rPr lang="en-US" altLang="zh-CN" sz="2800" b="1" i="0">
                <a:solidFill>
                  <a:srgbClr val="2E75B6"/>
                </a:solidFill>
                <a:latin typeface="Times New Roman" panose="02020603050405020304" pitchFamily="34" charset="0"/>
                <a:ea typeface="楷体" panose="02010609060101010101" pitchFamily="34" charset="-122"/>
                <a:cs typeface="Times New Roman" panose="02020603050405020304" pitchFamily="34" charset="-120"/>
              </a:rPr>
              <a:t>符合题意</a:t>
            </a:r>
            <a:r>
              <a:rPr lang="en-US" altLang="zh-CN" sz="2800" b="1" i="0" dirty="0">
                <a:solidFill>
                  <a:srgbClr val="2E75B6"/>
                </a:solidFill>
                <a:latin typeface="Times New Roman" panose="02020603050405020304" pitchFamily="34" charset="0"/>
                <a:ea typeface="黑体" panose="02010609060101010101" pitchFamily="34" charset="-122"/>
                <a:cs typeface="Times New Roman" panose="02020603050405020304" pitchFamily="34" charset="-120"/>
              </a:rPr>
              <a:t>）</a:t>
            </a:r>
            <a:endParaRPr lang="en-US" altLang="zh-CN" sz="2800" dirty="0"/>
          </a:p>
        </p:txBody>
      </p:sp>
      <p:sp>
        <p:nvSpPr>
          <p:cNvPr id="3" name="QC_5_BD.1_1#c5fdd9e18?vopoq=1&amp;pid=f7dd4bd8d&amp;color=0,0,0&amp;vtp=1&amp;bbb=1&amp;hb=1"/>
          <p:cNvSpPr/>
          <p:nvPr/>
        </p:nvSpPr>
        <p:spPr>
          <a:xfrm>
            <a:off x="649224" y="1701800"/>
            <a:ext cx="10899648" cy="1033399"/>
          </a:xfrm>
          <a:prstGeom prst="rect">
            <a:avLst/>
          </a:prstGeom>
          <a:noFill/>
        </p:spPr>
        <p:txBody>
          <a:bodyPr wrap="none" lIns="0" tIns="0" rIns="0" bIns="0" rtlCol="0" anchor="t"/>
          <a:lstStyle/>
          <a:p>
            <a:pPr algn="l" latinLnBrk="1">
              <a:lnSpc>
                <a:spcPts val="4400"/>
              </a:lnSpc>
            </a:pPr>
            <a:r>
              <a:rPr lang="en-US" altLang="zh-CN" sz="2400" b="1" i="0" dirty="0">
                <a:solidFill>
                  <a:srgbClr val="C00000"/>
                </a:solidFill>
                <a:latin typeface="Times New Roman" panose="02020603050405020304" pitchFamily="34" charset="0"/>
                <a:ea typeface="宋体" panose="02010600030101010101" pitchFamily="2" charset="-122"/>
                <a:cs typeface="Times New Roman" panose="02020603050405020304" pitchFamily="34" charset="-120"/>
              </a:rPr>
              <a:t>1.</a:t>
            </a:r>
            <a:r>
              <a:rPr lang="en-US" altLang="zh-CN" sz="24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[2024广东中考]</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广东省博物馆馆藏丰富</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。下列藏品主要由金属材料制成的是</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2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400" dirty="0"/>
          </a:p>
        </p:txBody>
      </p:sp>
      <p:sp>
        <p:nvSpPr>
          <p:cNvPr id="4" name="QC_5_AN.2_1#c5fdd9e18.bracket?vopoq=1&amp;pid=f7dd4bd8d&amp;color=0,0,0&amp;vpa=1&amp;vtp=1"/>
          <p:cNvSpPr/>
          <p:nvPr/>
        </p:nvSpPr>
        <p:spPr>
          <a:xfrm>
            <a:off x="881793" y="2249170"/>
            <a:ext cx="441325" cy="478600"/>
          </a:xfrm>
          <a:prstGeom prst="rect">
            <a:avLst/>
          </a:prstGeom>
          <a:noFill/>
        </p:spPr>
        <p:txBody>
          <a:bodyPr wrap="none" lIns="0" tIns="0" rIns="0" bIns="0" rtlCol="0" anchor="t"/>
          <a:lstStyle/>
          <a:p>
            <a:pPr algn="ctr" latinLnBrk="1">
              <a:lnSpc>
                <a:spcPts val="4200"/>
              </a:lnSpc>
            </a:pP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D</a:t>
            </a:r>
            <a:endParaRPr lang="en-US" altLang="zh-CN" sz="2400" dirty="0"/>
          </a:p>
        </p:txBody>
      </p:sp>
      <p:pic>
        <p:nvPicPr>
          <p:cNvPr id="5" name="QC_5_BD.3_1#c5fdd9e18.choice_image?htil=1&amp;vopoq=1&amp;pid=f7dd4bd8d&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49224" y="2868930"/>
            <a:ext cx="914400" cy="124358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C_5_BD.3_2#c5fdd9e18?htil=1&amp;vopoq=1&amp;pid=f7dd4bd8d&amp;color=0,0,0&amp;vtp=1&amp;bbb=1"/>
          <p:cNvSpPr/>
          <p:nvPr/>
        </p:nvSpPr>
        <p:spPr>
          <a:xfrm>
            <a:off x="649224" y="4203954"/>
            <a:ext cx="2724912" cy="474599"/>
          </a:xfrm>
          <a:prstGeom prst="rect">
            <a:avLst/>
          </a:prstGeom>
          <a:noFill/>
        </p:spPr>
        <p:txBody>
          <a:bodyPr wrap="none" lIns="0" tIns="0" rIns="0" bIns="0" rtlCol="0" anchor="t"/>
          <a:lstStyle/>
          <a:p>
            <a:pPr algn="l" latinLnBrk="1">
              <a:lnSpc>
                <a:spcPts val="42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A.肇庆端砚</a:t>
            </a:r>
            <a:endParaRPr lang="en-US" altLang="zh-CN" sz="2400" dirty="0"/>
          </a:p>
        </p:txBody>
      </p:sp>
      <p:pic>
        <p:nvPicPr>
          <p:cNvPr id="7" name="QC_5_BD.3_3#c5fdd9e18.choice_image?htil=1&amp;vopoq=1&amp;pid=f7dd4bd8d&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3374136" y="2868930"/>
            <a:ext cx="1060704" cy="124358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8" name="QC_5_BD.3_4#c5fdd9e18?htil=1&amp;vopoq=1&amp;pid=f7dd4bd8d&amp;color=0,0,0&amp;vtp=1&amp;bbb=1"/>
          <p:cNvSpPr/>
          <p:nvPr/>
        </p:nvSpPr>
        <p:spPr>
          <a:xfrm>
            <a:off x="3374136" y="4203954"/>
            <a:ext cx="2724912" cy="474599"/>
          </a:xfrm>
          <a:prstGeom prst="rect">
            <a:avLst/>
          </a:prstGeom>
          <a:noFill/>
        </p:spPr>
        <p:txBody>
          <a:bodyPr wrap="none" lIns="0" tIns="0" rIns="0" bIns="0" rtlCol="0" anchor="t"/>
          <a:lstStyle/>
          <a:p>
            <a:pPr algn="l" latinLnBrk="1">
              <a:lnSpc>
                <a:spcPts val="42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B.广彩青瓷</a:t>
            </a:r>
            <a:endParaRPr lang="en-US" altLang="zh-CN" sz="2400" dirty="0"/>
          </a:p>
        </p:txBody>
      </p:sp>
      <p:pic>
        <p:nvPicPr>
          <p:cNvPr id="9" name="QC_5_BD.3_5#c5fdd9e18.choice_image?htil=1&amp;vopoq=1&amp;pid=f7dd4bd8d&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099048" y="2868930"/>
            <a:ext cx="804672" cy="124358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10" name="QC_5_BD.3_6#c5fdd9e18?htil=1&amp;vopoq=1&amp;pid=f7dd4bd8d&amp;color=0,0,0&amp;vtp=1&amp;bbb=1"/>
          <p:cNvSpPr/>
          <p:nvPr/>
        </p:nvSpPr>
        <p:spPr>
          <a:xfrm>
            <a:off x="6099048" y="4203954"/>
            <a:ext cx="2724912" cy="474599"/>
          </a:xfrm>
          <a:prstGeom prst="rect">
            <a:avLst/>
          </a:prstGeom>
          <a:noFill/>
        </p:spPr>
        <p:txBody>
          <a:bodyPr wrap="none" lIns="0" tIns="0" rIns="0" bIns="0" rtlCol="0" anchor="t"/>
          <a:lstStyle/>
          <a:p>
            <a:pPr algn="l" latinLnBrk="1">
              <a:lnSpc>
                <a:spcPts val="42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C.潮州木雕</a:t>
            </a:r>
            <a:endParaRPr lang="en-US" altLang="zh-CN" sz="2400" dirty="0"/>
          </a:p>
        </p:txBody>
      </p:sp>
      <p:pic>
        <p:nvPicPr>
          <p:cNvPr id="11" name="QC_5_BD.3_7#c5fdd9e18.choice_image?htil=1&amp;vopoq=1&amp;pid=f7dd4bd8d&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8823960" y="2868930"/>
            <a:ext cx="2057400" cy="124358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12" name="QC_5_BD.3_8#c5fdd9e18?htil=1&amp;vopoq=1&amp;pid=f7dd4bd8d&amp;color=0,0,0&amp;vtp=1&amp;bbb=1"/>
          <p:cNvSpPr/>
          <p:nvPr/>
        </p:nvSpPr>
        <p:spPr>
          <a:xfrm>
            <a:off x="8823960" y="4203954"/>
            <a:ext cx="2724912" cy="474599"/>
          </a:xfrm>
          <a:prstGeom prst="rect">
            <a:avLst/>
          </a:prstGeom>
          <a:noFill/>
        </p:spPr>
        <p:txBody>
          <a:bodyPr wrap="none" lIns="0" tIns="0" rIns="0" bIns="0" rtlCol="0" anchor="t"/>
          <a:lstStyle/>
          <a:p>
            <a:pPr algn="l" latinLnBrk="1">
              <a:lnSpc>
                <a:spcPts val="42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D.云浮铜鼓</a:t>
            </a:r>
            <a:endParaRPr lang="en-US" altLang="zh-CN" sz="2400" dirty="0"/>
          </a:p>
        </p:txBody>
      </p:sp>
      <p:sp>
        <p:nvSpPr>
          <p:cNvPr id="13" name="QC_5_AS.4_1#c5fdd9e18?vopoq=1&amp;pid=f7dd4bd8d&amp;color=0,0,0&amp;vtp=1&amp;bbb=1"/>
          <p:cNvSpPr/>
          <p:nvPr/>
        </p:nvSpPr>
        <p:spPr>
          <a:xfrm>
            <a:off x="649224" y="4707953"/>
            <a:ext cx="10899648" cy="474599"/>
          </a:xfrm>
          <a:prstGeom prst="rect">
            <a:avLst/>
          </a:prstGeom>
          <a:noFill/>
        </p:spPr>
        <p:txBody>
          <a:bodyPr wrap="none" lIns="0" tIns="0" rIns="0" bIns="0" rtlCol="0" anchor="t"/>
          <a:lstStyle/>
          <a:p>
            <a:pPr algn="l" latinLnBrk="1">
              <a:lnSpc>
                <a:spcPts val="4200"/>
              </a:lnSpc>
            </a:pPr>
            <a:r>
              <a:rPr lang="en-US" altLang="zh-CN" sz="2400" b="0" i="0" dirty="0">
                <a:solidFill>
                  <a:srgbClr val="FF0000"/>
                </a:solidFill>
                <a:latin typeface="Times New Roman" panose="02020603050405020304" pitchFamily="34" charset="0"/>
                <a:ea typeface="黑体" panose="02010609060101010101" pitchFamily="34" charset="-122"/>
                <a:cs typeface="Times New Roman" panose="02020603050405020304" pitchFamily="34" charset="-120"/>
              </a:rPr>
              <a:t>【解析】</a:t>
            </a: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云浮铜鼓是用青铜制成的，青铜属于金属材料，D符合题意。</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4">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13">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1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13"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5_1#c5fdd9e18?vopoq=1&amp;pid=f7dd4bd8d&amp;color=0,0,0&amp;vtp=1&amp;bt=1&amp;bbb=1&amp;hb=1"/>
          <p:cNvSpPr/>
          <p:nvPr/>
        </p:nvSpPr>
        <p:spPr>
          <a:xfrm>
            <a:off x="649224" y="864000"/>
            <a:ext cx="10899648" cy="2150999"/>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上分点拨</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金属材料的判断</a:t>
            </a:r>
            <a:endParaRPr lang="en-US" altLang="zh-CN" sz="2400" dirty="0"/>
          </a:p>
          <a:p>
            <a:pPr latinLnBrk="1">
              <a:lnSpc>
                <a:spcPts val="4400"/>
              </a:lnSpc>
            </a:pPr>
            <a:r>
              <a:rPr lang="en-US" altLang="zh-CN" sz="24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金属材料包括纯金属和合金</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判断的关键在于看材料中是否有纯金属或合金</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注</a:t>
            </a:r>
            <a:endParaRPr lang="en-US" altLang="zh-CN" sz="24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400"/>
              </a:lnSpc>
            </a:pPr>
            <a:r>
              <a:rPr lang="en-US" altLang="zh-CN" sz="24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意有些物质中虽然含有金属元素</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但其不具有金属的性质</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不属于金属材料</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a:t>
            </a:r>
            <a:endParaRPr lang="en-US" altLang="zh-CN" sz="24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200"/>
              </a:lnSpc>
            </a:pPr>
            <a:r>
              <a:rPr lang="en-US" altLang="zh-CN" sz="24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氧化铁等</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499"/>
                                          </p:stCondLst>
                                        </p:cTn>
                                        <p:tgtEl>
                                          <p:spTgt spid="2">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2">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499"/>
                                          </p:stCondLst>
                                        </p:cTn>
                                        <p:tgtEl>
                                          <p:spTgt spid="2">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499"/>
                                          </p:stCondLst>
                                        </p:cTn>
                                        <p:tgtEl>
                                          <p:spTgt spid="2">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6_1#6a2b92753?vopoq=1&amp;pid=f7dd4bd8d&amp;color=0,0,0&amp;vtp=1&amp;bt=1&amp;bbb=1&amp;hb=1"/>
          <p:cNvSpPr/>
          <p:nvPr/>
        </p:nvSpPr>
        <p:spPr>
          <a:xfrm>
            <a:off x="649224" y="864000"/>
            <a:ext cx="10899648" cy="1033399"/>
          </a:xfrm>
          <a:prstGeom prst="rect">
            <a:avLst/>
          </a:prstGeom>
          <a:noFill/>
        </p:spPr>
        <p:txBody>
          <a:bodyPr wrap="none" lIns="0" tIns="0" rIns="0" bIns="0" rtlCol="0" anchor="t"/>
          <a:lstStyle/>
          <a:p>
            <a:pPr algn="l" latinLnBrk="1">
              <a:lnSpc>
                <a:spcPts val="4400"/>
              </a:lnSpc>
            </a:pPr>
            <a:r>
              <a:rPr lang="en-US" altLang="zh-CN" sz="2400" b="1" i="0" dirty="0">
                <a:solidFill>
                  <a:srgbClr val="C00000"/>
                </a:solidFill>
                <a:latin typeface="Times New Roman" panose="02020603050405020304" pitchFamily="34" charset="0"/>
                <a:ea typeface="宋体" panose="02010600030101010101" pitchFamily="2" charset="-122"/>
                <a:cs typeface="Times New Roman" panose="02020603050405020304" pitchFamily="34" charset="-120"/>
              </a:rPr>
              <a:t>2.</a:t>
            </a:r>
            <a:r>
              <a:rPr lang="en-US" altLang="zh-CN" sz="24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[2023山东济南一模]</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化学家通过化学反应开发出了很多材料</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，推进了人类社会物</a:t>
            </a:r>
            <a:endPar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2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质文明的进步</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。下列化学反应中，</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属于置换反应的是(</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400" dirty="0"/>
          </a:p>
        </p:txBody>
      </p:sp>
      <p:sp>
        <p:nvSpPr>
          <p:cNvPr id="3" name="QC_5_AN.7_1#6a2b92753.bracket?vopoq=1&amp;pid=f7dd4bd8d&amp;color=0,0,0&amp;vpa=2&amp;vtp=1"/>
          <p:cNvSpPr/>
          <p:nvPr/>
        </p:nvSpPr>
        <p:spPr>
          <a:xfrm>
            <a:off x="7904893" y="1411370"/>
            <a:ext cx="423863" cy="478600"/>
          </a:xfrm>
          <a:prstGeom prst="rect">
            <a:avLst/>
          </a:prstGeom>
          <a:noFill/>
        </p:spPr>
        <p:txBody>
          <a:bodyPr wrap="none" lIns="0" tIns="0" rIns="0" bIns="0" rtlCol="0" anchor="t"/>
          <a:lstStyle/>
          <a:p>
            <a:pPr algn="ctr" latinLnBrk="1">
              <a:lnSpc>
                <a:spcPts val="4200"/>
              </a:lnSpc>
            </a:pP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C</a:t>
            </a:r>
            <a:endParaRPr lang="en-US" altLang="zh-CN" sz="2400" dirty="0"/>
          </a:p>
        </p:txBody>
      </p:sp>
      <mc:AlternateContent xmlns:mc="http://schemas.openxmlformats.org/markup-compatibility/2006">
        <mc:Choice xmlns:a14="http://schemas.microsoft.com/office/drawing/2010/main" Requires="a14">
          <p:sp>
            <p:nvSpPr>
              <p:cNvPr id="4" name="QC_5_BD.8_1#6a2b92753.choices?vopoq=1&amp;pid=f7dd4bd8d&amp;color=0,0,0&amp;vtp=1&amp;bbb=1"/>
              <p:cNvSpPr/>
              <p:nvPr/>
            </p:nvSpPr>
            <p:spPr>
              <a:xfrm>
                <a:off x="649224" y="1909209"/>
                <a:ext cx="10899648" cy="2383155"/>
              </a:xfrm>
              <a:prstGeom prst="rect">
                <a:avLst/>
              </a:prstGeom>
              <a:noFill/>
            </p:spPr>
            <p:txBody>
              <a:bodyPr wrap="none" lIns="0" tIns="0" rIns="0" bIns="0" rtlCol="0" anchor="t"/>
              <a:lstStyle/>
              <a:p>
                <a:pPr algn="l" latinLnBrk="1">
                  <a:lnSpc>
                    <a:spcPts val="4900"/>
                  </a:lnSpc>
                </a:pP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A.电解法冶炼铝：</a:t>
                </a:r>
                <a14:m>
                  <m:oMath xmlns:m="http://schemas.openxmlformats.org/officeDocument/2006/math">
                    <m:d>
                      <m:dPr>
                        <m:begChr m:val=""/>
                        <m:endChr m:val=""/>
                        <m:ctrlPr>
                          <a:rPr lang="en-US" altLang="zh-CN" sz="2400" b="0" i="1"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dPr>
                      <m:e>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2</m:t>
                        </m:r>
                        <m:sSub>
                          <m:sSubPr>
                            <m:ctrlPr>
                              <a:rPr lang="en-US" altLang="zh-CN" sz="2400" b="0" i="1"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bPr>
                          <m:e>
                            <m:r>
                              <m:rPr>
                                <m:sty m:val="p"/>
                              </m:rP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Al</m:t>
                            </m:r>
                          </m:e>
                          <m:sub>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2</m:t>
                            </m:r>
                          </m:sub>
                        </m:sSub>
                        <m:sSub>
                          <m:sSubPr>
                            <m:ctrlPr>
                              <a:rPr lang="en-US" altLang="zh-CN" sz="2400" b="0" i="1"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bPr>
                          <m:e>
                            <m:r>
                              <m:rPr>
                                <m:sty m:val="p"/>
                              </m:rP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O</m:t>
                            </m:r>
                          </m:e>
                          <m:sub>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3</m:t>
                            </m:r>
                          </m:sub>
                        </m:sSub>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400" b="0" i="1" baseline="-2000">
                                      <a:solidFill>
                                        <a:srgbClr val="000000"/>
                                      </a:solidFill>
                                      <a:latin typeface="Cambria Math" panose="02040503050406030204" pitchFamily="18" charset="0"/>
                                    </a:rPr>
                                  </m:ctrlPr>
                                </m:barPr>
                                <m:e>
                                  <m:bar>
                                    <m:barPr>
                                      <m:ctrlPr>
                                        <a:rPr lang="en-US" altLang="zh-CN" sz="2400" b="0" i="1" baseline="-8000">
                                          <a:solidFill>
                                            <a:srgbClr val="000000"/>
                                          </a:solidFill>
                                          <a:latin typeface="Cambria Math" panose="02040503050406030204" pitchFamily="18" charset="0"/>
                                        </a:rPr>
                                      </m:ctrlPr>
                                    </m:barPr>
                                    <m:e>
                                      <m:r>
                                        <a:rPr lang="en-US" altLang="zh-CN" sz="2400" b="0" baseline="-2000">
                                          <a:solidFill>
                                            <a:srgbClr val="000000"/>
                                          </a:solidFill>
                                          <a:latin typeface="Cambria Math" panose="02040503050406030204" pitchFamily="18" charset="0"/>
                                        </a:rPr>
                                        <m:t>通电</m:t>
                                      </m:r>
                                    </m:e>
                                  </m:bar>
                                </m:e>
                              </m:bar>
                            </m:e>
                          </m:mr>
                          <m:mr>
                            <m:e>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 </m:t>
                              </m:r>
                            </m:e>
                          </m:mr>
                        </m:m>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4</m:t>
                        </m:r>
                        <m:r>
                          <m:rPr>
                            <m:sty m:val="p"/>
                          </m:rP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Al</m:t>
                        </m:r>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3</m:t>
                        </m:r>
                        <m:sSub>
                          <m:sSubPr>
                            <m:ctrlPr>
                              <a:rPr lang="en-US" altLang="zh-CN" sz="2400" b="0" i="1"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bPr>
                          <m:e>
                            <m:r>
                              <m:rPr>
                                <m:sty m:val="p"/>
                              </m:rP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O</m:t>
                            </m:r>
                          </m:e>
                          <m:sub>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2</m:t>
                            </m:r>
                          </m:sub>
                        </m:sSub>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e>
                    </m:d>
                  </m:oMath>
                </a14:m>
                <a:r>
                  <a:rPr lang="en-US" altLang="zh-CN" sz="100" b="0"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endParaRPr lang="en-US" altLang="zh-CN" sz="2400" dirty="0"/>
              </a:p>
              <a:p>
                <a:pPr latinLnBrk="1">
                  <a:lnSpc>
                    <a:spcPts val="48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.制备氢氧化钙：</a:t>
                </a:r>
                <a14:m>
                  <m:oMath xmlns:m="http://schemas.openxmlformats.org/officeDocument/2006/math">
                    <m:r>
                      <m:rPr>
                        <m:sty m:val="p"/>
                      </m:rP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CaO</m:t>
                    </m:r>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sSub>
                      <m:sSubPr>
                        <m:ctrlPr>
                          <a:rPr lang="en-US" altLang="zh-CN" sz="2400" b="0" i="1"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bPr>
                      <m:e>
                        <m:r>
                          <m:rPr>
                            <m:sty m:val="p"/>
                          </m:rP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H</m:t>
                        </m:r>
                      </m:e>
                      <m:sub>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2</m:t>
                        </m:r>
                      </m:sub>
                    </m:sSub>
                    <m:r>
                      <m:rPr>
                        <m:sty m:val="p"/>
                      </m:rP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O</m:t>
                    </m:r>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400" b="0" i="1" baseline="-2000">
                                  <a:solidFill>
                                    <a:srgbClr val="000000"/>
                                  </a:solidFill>
                                  <a:latin typeface="Cambria Math" panose="02040503050406030204" pitchFamily="18" charset="0"/>
                                </a:rPr>
                              </m:ctrlPr>
                            </m:barPr>
                            <m:e>
                              <m:bar>
                                <m:barPr>
                                  <m:ctrlPr>
                                    <a:rPr lang="en-US" altLang="zh-CN" sz="2400" b="0" i="1" baseline="-8000">
                                      <a:solidFill>
                                        <a:srgbClr val="000000"/>
                                      </a:solidFill>
                                      <a:latin typeface="Cambria Math" panose="02040503050406030204" pitchFamily="18" charset="0"/>
                                    </a:rPr>
                                  </m:ctrlPr>
                                </m:barPr>
                                <m:e>
                                  <m:r>
                                    <a:rPr lang="en-US" altLang="zh-CN" sz="2400" b="0" baseline="-12000">
                                      <a:solidFill>
                                        <a:srgbClr val="000000"/>
                                      </a:solidFill>
                                      <a:latin typeface="Cambria Math" panose="02040503050406030204" pitchFamily="18" charset="0"/>
                                    </a:rPr>
                                    <m:t>         </m:t>
                                  </m:r>
                                </m:e>
                              </m:bar>
                            </m:e>
                          </m:bar>
                        </m:e>
                      </m:mr>
                      <m:mr>
                        <m:e>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 </m:t>
                          </m:r>
                        </m:e>
                      </m:mr>
                    </m:m>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 </m:t>
                    </m:r>
                    <m:r>
                      <m:rPr>
                        <m:sty m:val="p"/>
                      </m:rP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Ca</m:t>
                    </m:r>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r>
                      <m:rPr>
                        <m:sty m:val="p"/>
                      </m:rP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OH</m:t>
                    </m:r>
                    <m:sSub>
                      <m:sSubPr>
                        <m:ctrlPr>
                          <a:rPr lang="en-US" altLang="zh-CN" sz="2400" b="0" i="1"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e>
                      <m:sub>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2</m:t>
                        </m:r>
                      </m:sub>
                    </m:sSub>
                  </m:oMath>
                </a14:m>
                <a:r>
                  <a:rPr lang="en-US" altLang="zh-CN" sz="100" b="0"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endParaRPr lang="en-US" altLang="zh-CN" sz="2400" dirty="0"/>
              </a:p>
              <a:p>
                <a:pPr latinLnBrk="1">
                  <a:lnSpc>
                    <a:spcPts val="49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.生产水煤气：</a:t>
                </a:r>
                <a14:m>
                  <m:oMath xmlns:m="http://schemas.openxmlformats.org/officeDocument/2006/math">
                    <m:r>
                      <m:rPr>
                        <m:sty m:val="p"/>
                      </m:rP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C</m:t>
                    </m:r>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sSub>
                      <m:sSubPr>
                        <m:ctrlPr>
                          <a:rPr lang="en-US" altLang="zh-CN" sz="2400" b="0" i="1"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bPr>
                      <m:e>
                        <m:r>
                          <m:rPr>
                            <m:sty m:val="p"/>
                          </m:rP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H</m:t>
                        </m:r>
                      </m:e>
                      <m:sub>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2</m:t>
                        </m:r>
                      </m:sub>
                    </m:sSub>
                    <m:r>
                      <m:rPr>
                        <m:sty m:val="p"/>
                      </m:rP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O</m:t>
                    </m:r>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400" b="0" i="1" baseline="-2000">
                                  <a:solidFill>
                                    <a:srgbClr val="000000"/>
                                  </a:solidFill>
                                  <a:latin typeface="Cambria Math" panose="02040503050406030204" pitchFamily="18" charset="0"/>
                                </a:rPr>
                              </m:ctrlPr>
                            </m:barPr>
                            <m:e>
                              <m:bar>
                                <m:barPr>
                                  <m:ctrlPr>
                                    <a:rPr lang="en-US" altLang="zh-CN" sz="2400" b="0" i="1" baseline="-8000">
                                      <a:solidFill>
                                        <a:srgbClr val="000000"/>
                                      </a:solidFill>
                                      <a:latin typeface="Cambria Math" panose="02040503050406030204" pitchFamily="18" charset="0"/>
                                    </a:rPr>
                                  </m:ctrlPr>
                                </m:barPr>
                                <m:e>
                                  <m:r>
                                    <a:rPr lang="en-US" altLang="zh-CN" sz="2400" b="0" baseline="-2000">
                                      <a:solidFill>
                                        <a:srgbClr val="000000"/>
                                      </a:solidFill>
                                      <a:latin typeface="Cambria Math" panose="02040503050406030204" pitchFamily="18" charset="0"/>
                                    </a:rPr>
                                    <m:t>高温</m:t>
                                  </m:r>
                                </m:e>
                              </m:bar>
                            </m:e>
                          </m:bar>
                        </m:e>
                      </m:mr>
                      <m:mr>
                        <m:e>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 </m:t>
                          </m:r>
                        </m:e>
                      </m:mr>
                    </m:m>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 </m:t>
                    </m:r>
                    <m:r>
                      <m:rPr>
                        <m:sty m:val="p"/>
                      </m:rP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CO</m:t>
                    </m:r>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sSub>
                      <m:sSubPr>
                        <m:ctrlPr>
                          <a:rPr lang="en-US" altLang="zh-CN" sz="2400" b="0" i="1"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bPr>
                      <m:e>
                        <m:r>
                          <m:rPr>
                            <m:sty m:val="p"/>
                          </m:rP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H</m:t>
                        </m:r>
                      </m:e>
                      <m:sub>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2</m:t>
                        </m:r>
                      </m:sub>
                    </m:sSub>
                  </m:oMath>
                </a14:m>
                <a:r>
                  <a:rPr lang="en-US" altLang="zh-CN" sz="100" b="0"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endParaRPr lang="en-US" altLang="zh-CN" sz="2400" dirty="0"/>
              </a:p>
              <a:p>
                <a:pPr latinLnBrk="1">
                  <a:lnSpc>
                    <a:spcPts val="4600"/>
                  </a:lnSpc>
                </a:pPr>
                <a:r>
                  <a:rPr lang="en-US" altLang="zh-CN" sz="24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D</a:t>
                </a:r>
                <a:r>
                  <a:rPr lang="en-US" altLang="zh-CN" sz="24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.工业制烧碱：</a:t>
                </a:r>
                <a14:m>
                  <m:oMath xmlns:m="http://schemas.openxmlformats.org/officeDocument/2006/math">
                    <m:d>
                      <m:dPr>
                        <m:begChr m:val=""/>
                        <m:endChr m:val=""/>
                        <m:ctrlPr>
                          <a:rPr lang="en-US" altLang="zh-CN" sz="2400" b="0" i="1"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dPr>
                      <m:e>
                        <m:sSub>
                          <m:sSubPr>
                            <m:ctrlPr>
                              <a:rPr lang="en-US" altLang="zh-CN" sz="2400" b="0" i="1"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bPr>
                          <m:e>
                            <m:r>
                              <m:rPr>
                                <m:sty m:val="p"/>
                              </m:rP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Na</m:t>
                            </m:r>
                          </m:e>
                          <m:sub>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2</m:t>
                            </m:r>
                          </m:sub>
                        </m:sSub>
                        <m:sSub>
                          <m:sSubPr>
                            <m:ctrlPr>
                              <a:rPr lang="en-US" altLang="zh-CN" sz="2400" b="0" i="1"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bPr>
                          <m:e>
                            <m:r>
                              <m:rPr>
                                <m:sty m:val="p"/>
                              </m:rP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CO</m:t>
                            </m:r>
                          </m:e>
                          <m:sub>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3</m:t>
                            </m:r>
                          </m:sub>
                        </m:sSub>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r>
                          <m:rPr>
                            <m:sty m:val="p"/>
                          </m:rP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Ca</m:t>
                        </m:r>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r>
                          <m:rPr>
                            <m:sty m:val="p"/>
                          </m:rP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OH</m:t>
                        </m:r>
                        <m:sSub>
                          <m:sSubPr>
                            <m:ctrlPr>
                              <a:rPr lang="en-US" altLang="zh-CN" sz="2400" b="0" i="1"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e>
                          <m:sub>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2</m:t>
                            </m:r>
                          </m:sub>
                        </m:sSub>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400" b="0" i="1" baseline="-2000">
                                      <a:solidFill>
                                        <a:srgbClr val="000000"/>
                                      </a:solidFill>
                                      <a:latin typeface="Cambria Math" panose="02040503050406030204" pitchFamily="18" charset="0"/>
                                    </a:rPr>
                                  </m:ctrlPr>
                                </m:barPr>
                                <m:e>
                                  <m:bar>
                                    <m:barPr>
                                      <m:ctrlPr>
                                        <a:rPr lang="en-US" altLang="zh-CN" sz="2400" b="0" i="1" baseline="-8000">
                                          <a:solidFill>
                                            <a:srgbClr val="000000"/>
                                          </a:solidFill>
                                          <a:latin typeface="Cambria Math" panose="02040503050406030204" pitchFamily="18" charset="0"/>
                                        </a:rPr>
                                      </m:ctrlPr>
                                    </m:barPr>
                                    <m:e>
                                      <m:r>
                                        <a:rPr lang="en-US" altLang="zh-CN" sz="2400" b="0" baseline="-12000">
                                          <a:solidFill>
                                            <a:srgbClr val="000000"/>
                                          </a:solidFill>
                                          <a:latin typeface="Cambria Math" panose="02040503050406030204" pitchFamily="18" charset="0"/>
                                        </a:rPr>
                                        <m:t>         </m:t>
                                      </m:r>
                                    </m:e>
                                  </m:bar>
                                </m:e>
                              </m:bar>
                            </m:e>
                          </m:mr>
                          <m:mr>
                            <m:e>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 </m:t>
                              </m:r>
                            </m:e>
                          </m:mr>
                        </m:m>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 </m:t>
                        </m:r>
                        <m:sSub>
                          <m:sSubPr>
                            <m:ctrlPr>
                              <a:rPr lang="en-US" altLang="zh-CN" sz="2400" b="0" i="1"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bPr>
                          <m:e>
                            <m:r>
                              <m:rPr>
                                <m:sty m:val="p"/>
                              </m:rP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CaCO</m:t>
                            </m:r>
                          </m:e>
                          <m:sub>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3</m:t>
                            </m:r>
                          </m:sub>
                        </m:sSub>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2</m:t>
                        </m:r>
                        <m:r>
                          <m:rPr>
                            <m:sty m:val="p"/>
                          </m:rPr>
                          <a:rPr lang="en-US" altLang="zh-CN" sz="2400" b="0"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NaOH</m:t>
                        </m:r>
                      </m:e>
                    </m:d>
                  </m:oMath>
                </a14:m>
                <a:r>
                  <a:rPr lang="en-US" altLang="zh-CN" sz="100" b="0"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endParaRPr lang="en-US" altLang="zh-CN" sz="2400" dirty="0"/>
              </a:p>
            </p:txBody>
          </p:sp>
        </mc:Choice>
        <mc:Fallback>
          <p:sp>
            <p:nvSpPr>
              <p:cNvPr id="4" name="QC_5_BD.8_1#6a2b92753.choices?vopoq=1&amp;pid=f7dd4bd8d&amp;color=0,0,0&amp;vtp=1&amp;bbb=1"/>
              <p:cNvSpPr>
                <a:spLocks noRot="1" noChangeAspect="1" noMove="1" noResize="1" noEditPoints="1" noAdjustHandles="1" noChangeArrowheads="1" noChangeShapeType="1" noTextEdit="1"/>
              </p:cNvSpPr>
              <p:nvPr/>
            </p:nvSpPr>
            <p:spPr>
              <a:xfrm>
                <a:off x="649224" y="1909209"/>
                <a:ext cx="10899648" cy="2383155"/>
              </a:xfrm>
              <a:prstGeom prst="rect">
                <a:avLst/>
              </a:prstGeom>
              <a:blipFill rotWithShape="1">
                <a:blip r:embed="rId1"/>
                <a:stretch>
                  <a:fillRect l="-2" t="-3454" r="1" b="-2301"/>
                </a:stretch>
              </a:blipFill>
            </p:spPr>
            <p:txBody>
              <a:bodyPr/>
              <a:lstStyle/>
              <a:p>
                <a:r>
                  <a:rPr lang="zh-CN" altLang="en-US">
                    <a:noFill/>
                  </a:rPr>
                  <a:t> </a:t>
                </a:r>
              </a:p>
            </p:txBody>
          </p:sp>
        </mc:Fallback>
      </mc:AlternateContent>
      <p:sp>
        <p:nvSpPr>
          <p:cNvPr id="5" name="QC_5_AS.9_1#6a2b92753?vopoq=1&amp;pid=f7dd4bd8d&amp;color=0,0,0&amp;vtp=1&amp;bbb=1"/>
          <p:cNvSpPr/>
          <p:nvPr/>
        </p:nvSpPr>
        <p:spPr>
          <a:xfrm>
            <a:off x="649224" y="4296809"/>
            <a:ext cx="10899648" cy="474599"/>
          </a:xfrm>
          <a:prstGeom prst="rect">
            <a:avLst/>
          </a:prstGeom>
          <a:noFill/>
        </p:spPr>
        <p:txBody>
          <a:bodyPr wrap="none" lIns="0" tIns="0" rIns="0" bIns="0" rtlCol="0" anchor="t"/>
          <a:lstStyle/>
          <a:p>
            <a:pPr algn="l" latinLnBrk="1">
              <a:lnSpc>
                <a:spcPts val="4200"/>
              </a:lnSpc>
            </a:pPr>
            <a:r>
              <a:rPr lang="en-US" altLang="zh-CN" sz="2400" b="0" i="0" dirty="0">
                <a:solidFill>
                  <a:srgbClr val="FF0000"/>
                </a:solidFill>
                <a:latin typeface="Times New Roman" panose="02020603050405020304" pitchFamily="34" charset="0"/>
                <a:ea typeface="黑体" panose="02010609060101010101" pitchFamily="34" charset="-122"/>
                <a:cs typeface="Times New Roman" panose="02020603050405020304" pitchFamily="34" charset="-120"/>
              </a:rPr>
              <a:t>【解析】</a:t>
            </a:r>
            <a:endParaRPr lang="en-US" altLang="zh-CN" sz="2400" dirty="0"/>
          </a:p>
        </p:txBody>
      </p:sp>
      <p:graphicFrame>
        <p:nvGraphicFramePr>
          <p:cNvPr id="10" name="QC_5_AS.9_2#6a2b92753?colgroup=4,24,5&amp;vopoq=1&amp;pid=f7dd4bd8d&amp;color=0,0,0&amp;vtp=1&amp;bbb=1"/>
          <p:cNvGraphicFramePr>
            <a:graphicFrameLocks noGrp="1"/>
          </p:cNvGraphicFramePr>
          <p:nvPr/>
        </p:nvGraphicFramePr>
        <p:xfrm>
          <a:off x="649224" y="4907679"/>
          <a:ext cx="10853928" cy="970217"/>
        </p:xfrm>
        <a:graphic>
          <a:graphicData uri="http://schemas.openxmlformats.org/drawingml/2006/table">
            <a:tbl>
              <a:tblPr/>
              <a:tblGrid>
                <a:gridCol w="1435608"/>
                <a:gridCol w="7626096"/>
                <a:gridCol w="1792224"/>
              </a:tblGrid>
              <a:tr h="471551">
                <a:tc>
                  <a:txBody>
                    <a:bodyPr/>
                    <a:lstStyle/>
                    <a:p>
                      <a:pPr algn="ctr" latinLnBrk="1" hangingPunct="0">
                        <a:lnSpc>
                          <a:spcPts val="3700"/>
                        </a:lnSpc>
                      </a:pPr>
                      <a:r>
                        <a:rPr lang="en-US" altLang="zh-CN" sz="24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反应类型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700"/>
                        </a:lnSpc>
                      </a:pPr>
                      <a:r>
                        <a:rPr lang="en-US" altLang="zh-CN" sz="24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特征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700"/>
                        </a:lnSpc>
                      </a:pPr>
                      <a:r>
                        <a:rPr lang="en-US" altLang="zh-CN" sz="2400" b="1" i="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符合的选项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98666">
                <a:tc>
                  <a:txBody>
                    <a:bodyPr/>
                    <a:lstStyle/>
                    <a:p>
                      <a:pPr algn="ctr" latinLnBrk="1" hangingPunct="0">
                        <a:lnSpc>
                          <a:spcPts val="3600"/>
                        </a:lnSpc>
                      </a:pP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置换反应</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600"/>
                        </a:lnSpc>
                      </a:pP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单质与化合物发生反应</a:t>
                      </a:r>
                      <a:r>
                        <a:rPr lang="en-US" altLang="zh-CN" sz="2400" b="0" i="0" spc="-10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生成新的单质和新的化合物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700"/>
                        </a:lnSpc>
                      </a:pPr>
                      <a:r>
                        <a:rPr lang="en-US" altLang="zh-CN" sz="2400" b="0" i="0" dirty="0">
                          <a:solidFill>
                            <a:srgbClr val="FF0000"/>
                          </a:solidFill>
                          <a:latin typeface="Times New Roman" panose="02020603050405020304" pitchFamily="34" charset="0"/>
                          <a:ea typeface="宋体" panose="02010600030101010101" pitchFamily="2" charset="-122"/>
                          <a:cs typeface="Times New Roman" panose="02020603050405020304" pitchFamily="34" charset="-120"/>
                        </a:rPr>
                        <a:t>C</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5">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5">
                                            <p:txEl>
                                              <p:pRg st="0" end="0"/>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499"/>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tags/tag1.xml><?xml version="1.0" encoding="utf-8"?>
<p:tagLst xmlns:p="http://schemas.openxmlformats.org/presentationml/2006/main">
  <p:tag name="commondata" val="eyJoZGlkIjoiYmIzMzI0ZThiNTkxYzAxZGM1ZWYxYmFlNDEyOWUwNDkifQ=="/>
</p:tagLst>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9839</Words>
  <Application>WPS 演示</Application>
  <PresentationFormat>宽屏</PresentationFormat>
  <Paragraphs>604</Paragraphs>
  <Slides>55</Slides>
  <Notes>53</Notes>
  <HiddenSlides>0</HiddenSlides>
  <MMClips>0</MMClips>
  <ScaleCrop>false</ScaleCrop>
  <HeadingPairs>
    <vt:vector size="6" baseType="variant">
      <vt:variant>
        <vt:lpstr>已用的字体</vt:lpstr>
      </vt:variant>
      <vt:variant>
        <vt:i4>19</vt:i4>
      </vt:variant>
      <vt:variant>
        <vt:lpstr>主题</vt:lpstr>
      </vt:variant>
      <vt:variant>
        <vt:i4>1</vt:i4>
      </vt:variant>
      <vt:variant>
        <vt:lpstr>幻灯片标题</vt:lpstr>
      </vt:variant>
      <vt:variant>
        <vt:i4>55</vt:i4>
      </vt:variant>
    </vt:vector>
  </HeadingPairs>
  <TitlesOfParts>
    <vt:vector size="75" baseType="lpstr">
      <vt:lpstr>Arial</vt:lpstr>
      <vt:lpstr>宋体</vt:lpstr>
      <vt:lpstr>Wingdings</vt:lpstr>
      <vt:lpstr>微软雅黑</vt:lpstr>
      <vt:lpstr>微软雅黑</vt:lpstr>
      <vt:lpstr>楷体</vt:lpstr>
      <vt:lpstr>楷体</vt:lpstr>
      <vt:lpstr>Times New Roman</vt:lpstr>
      <vt:lpstr>Calibri (正文)</vt:lpstr>
      <vt:lpstr>Times New Roman</vt:lpstr>
      <vt:lpstr>黑体</vt:lpstr>
      <vt:lpstr>黑体</vt:lpstr>
      <vt:lpstr>Cambria Math</vt:lpstr>
      <vt:lpstr>宋体</vt:lpstr>
      <vt:lpstr>仿宋</vt:lpstr>
      <vt:lpstr>仿宋</vt:lpstr>
      <vt:lpstr>Calibri</vt:lpstr>
      <vt:lpstr>Arial Unicode MS</vt:lpstr>
      <vt:lpstr>等线</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众望教育张亚新</cp:lastModifiedBy>
  <cp:revision>3</cp:revision>
  <dcterms:created xsi:type="dcterms:W3CDTF">2024-10-15T13:44:00Z</dcterms:created>
  <dcterms:modified xsi:type="dcterms:W3CDTF">2024-10-16T07:55:35Z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3EAB040CF72F4BE9AF5C3BAB4D22055E_12</vt:lpwstr>
  </property>
  <property fmtid="{D5CDD505-2E9C-101B-9397-08002B2CF9AE}" pid="3" name="KSOProductBuildVer">
    <vt:lpwstr>2052-12.1.0.18276</vt:lpwstr>
  </property>
</Properties>
</file>